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tif" ContentType="image/t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721" r:id="rId3"/>
  </p:sldMasterIdLst>
  <p:notesMasterIdLst>
    <p:notesMasterId r:id="rId32"/>
  </p:notesMasterIdLst>
  <p:sldIdLst>
    <p:sldId id="1550" r:id="rId4"/>
    <p:sldId id="1822" r:id="rId5"/>
    <p:sldId id="1737" r:id="rId6"/>
    <p:sldId id="1313" r:id="rId7"/>
    <p:sldId id="1102" r:id="rId8"/>
    <p:sldId id="1661" r:id="rId9"/>
    <p:sldId id="1578" r:id="rId10"/>
    <p:sldId id="1753" r:id="rId11"/>
    <p:sldId id="933" r:id="rId12"/>
    <p:sldId id="1400" r:id="rId13"/>
    <p:sldId id="1877" r:id="rId14"/>
    <p:sldId id="1565" r:id="rId15"/>
    <p:sldId id="1567" r:id="rId16"/>
    <p:sldId id="1754" r:id="rId17"/>
    <p:sldId id="1489" r:id="rId18"/>
    <p:sldId id="1774" r:id="rId19"/>
    <p:sldId id="1663" r:id="rId20"/>
    <p:sldId id="1844" r:id="rId21"/>
    <p:sldId id="1839" r:id="rId22"/>
    <p:sldId id="1841" r:id="rId23"/>
    <p:sldId id="1849" r:id="rId24"/>
    <p:sldId id="1871" r:id="rId25"/>
    <p:sldId id="1875" r:id="rId26"/>
    <p:sldId id="1819" r:id="rId27"/>
    <p:sldId id="1876" r:id="rId28"/>
    <p:sldId id="1820" r:id="rId29"/>
    <p:sldId id="1743" r:id="rId30"/>
    <p:sldId id="1869" r:id="rId31"/>
  </p:sldIdLst>
  <p:sldSz cx="9144000" cy="5143500" type="screen16x9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52" userDrawn="1">
          <p15:clr>
            <a:srgbClr val="A4A3A4"/>
          </p15:clr>
        </p15:guide>
        <p15:guide id="2" pos="2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Blanchier" initials="S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274"/>
    <a:srgbClr val="33CC33"/>
    <a:srgbClr val="FF3300"/>
    <a:srgbClr val="00CC99"/>
    <a:srgbClr val="C7BFB7"/>
    <a:srgbClr val="000000"/>
    <a:srgbClr val="993300"/>
    <a:srgbClr val="99CC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28"/>
    <p:restoredTop sz="94536"/>
  </p:normalViewPr>
  <p:slideViewPr>
    <p:cSldViewPr snapToGrid="0">
      <p:cViewPr>
        <p:scale>
          <a:sx n="90" d="100"/>
          <a:sy n="90" d="100"/>
        </p:scale>
        <p:origin x="928" y="632"/>
      </p:cViewPr>
      <p:guideLst>
        <p:guide orient="horz" pos="1652"/>
        <p:guide pos="2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3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3486BA7-721A-E442-9109-082112D4FC8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0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2425B-FB03-49C3-BF16-4D7250C3BFF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45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MS PGothic" charset="0"/>
              </a:rPr>
              <a:t>Establishment of effective infrastructure has allowed us to broaded applications to other diseases including metabolic and paediatric cancer</a:t>
            </a: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99AFF20E-37D4-7146-832C-322BFFF6BB7C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1675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Understanding science has allowed elucidation of biological defects and molecular basis of disease.</a:t>
            </a:r>
          </a:p>
          <a:p>
            <a:endParaRPr lang="en-US" dirty="0" smtClean="0"/>
          </a:p>
          <a:p>
            <a:r>
              <a:rPr lang="en-US" dirty="0" smtClean="0"/>
              <a:t>Development of HSCT</a:t>
            </a:r>
          </a:p>
          <a:p>
            <a:r>
              <a:rPr lang="en-US" dirty="0" smtClean="0"/>
              <a:t>GT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E8717-047B-9E43-A201-827DA3FE0A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53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7CFB91B0-1F0E-0143-910A-E63B13E4DEEC}" type="slidenum">
              <a:rPr lang="en-US"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eaLnBrk="1" hangingPunct="1"/>
              <a:t>27</a:t>
            </a:fld>
            <a:endParaRPr lang="en-US" sz="12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Understanding science has allowed elucidation of biological defects and molecular basis of disease.</a:t>
            </a:r>
          </a:p>
          <a:p>
            <a:endParaRPr lang="en-US" dirty="0" smtClean="0"/>
          </a:p>
          <a:p>
            <a:r>
              <a:rPr lang="en-US" dirty="0" smtClean="0"/>
              <a:t>Development of HSCT</a:t>
            </a:r>
          </a:p>
          <a:p>
            <a:r>
              <a:rPr lang="en-US" dirty="0" smtClean="0"/>
              <a:t>GT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E8717-047B-9E43-A201-827DA3FE0A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Gothic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589A300B-8A68-D742-8C7A-7145ED906B67}" type="slidenum">
              <a:rPr lang="en-GB" sz="1200"/>
              <a:pPr eaLnBrk="1" hangingPunct="1"/>
              <a:t>5</a:t>
            </a:fld>
            <a:endParaRPr lang="en-GB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2B72E776-C335-544A-8456-000A84D9C7DB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r"/>
            <a:fld id="{8DF94278-E359-874B-9784-DA9A7AF1AA40}" type="slidenum">
              <a:rPr lang="en-GB" sz="1200">
                <a:solidFill>
                  <a:srgbClr val="000000"/>
                </a:solidFill>
                <a:latin typeface="Calibri" charset="0"/>
              </a:rPr>
              <a:pPr algn="r"/>
              <a:t>7</a:t>
            </a:fld>
            <a:endParaRPr lang="en-GB" sz="12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Gothic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1769E676-05CA-CB4C-86E7-319C82534617}" type="slidenum">
              <a:rPr lang="en-GB" sz="1200"/>
              <a:pPr eaLnBrk="1" hangingPunct="1"/>
              <a:t>11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87074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6377">
              <a:defRPr/>
            </a:pPr>
            <a:fld id="{B632425B-FB03-49C3-BF16-4D7250C3BFF1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456377">
                <a:defRPr/>
              </a:pPr>
              <a:t>19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143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924C6B-D53C-3842-8194-0AB5DEC59B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17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C7846-952C-BE4D-86C8-D6095639D6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24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A5E8A-5456-1743-80E5-AAA00AB95D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971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9232E-6488-F142-9081-0226CE95B4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369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A38D89-5438-4848-A922-0CA7AF9A3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53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19AAC38-0C78-45F9-9FB2-405AA28727C8}"/>
              </a:ext>
            </a:extLst>
          </p:cNvPr>
          <p:cNvSpPr/>
          <p:nvPr userDrawn="1"/>
        </p:nvSpPr>
        <p:spPr>
          <a:xfrm>
            <a:off x="303858" y="4948850"/>
            <a:ext cx="7975438" cy="19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25" b="1" dirty="0">
                <a:solidFill>
                  <a:srgbClr val="005537"/>
                </a:solidFill>
              </a:rPr>
              <a:t>Orchard Therapeutics – Confidential Information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4FFC7920-3403-417D-9CB5-BDB286811D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3859" y="4756821"/>
            <a:ext cx="8352992" cy="182261"/>
          </a:xfrm>
          <a:prstGeom prst="rect">
            <a:avLst/>
          </a:prstGeom>
        </p:spPr>
        <p:txBody>
          <a:bodyPr tIns="36000" bIns="36000" anchor="b" anchorCtr="0">
            <a:noAutofit/>
          </a:bodyPr>
          <a:lstStyle>
            <a:lvl1pPr marL="0" indent="0">
              <a:spcAft>
                <a:spcPts val="0"/>
              </a:spcAft>
              <a:buNone/>
              <a:defRPr sz="750" i="0"/>
            </a:lvl1pPr>
          </a:lstStyle>
          <a:p>
            <a:pPr lvl="0"/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A6690C10-5CDE-4BE2-BFC4-D161366FB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295" y="994638"/>
            <a:ext cx="8755377" cy="373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86B34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86B34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86B34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86B34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86B34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4FA32C5F-C0AD-4E5F-8812-5B7024260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4090" y="4903986"/>
            <a:ext cx="304933" cy="199208"/>
          </a:xfrm>
          <a:prstGeom prst="rect">
            <a:avLst/>
          </a:prstGeom>
          <a:ln>
            <a:noFill/>
          </a:ln>
        </p:spPr>
        <p:txBody>
          <a:bodyPr lIns="36000" rIns="36000"/>
          <a:lstStyle>
            <a:lvl1pPr algn="r">
              <a:defRPr sz="975" b="1">
                <a:solidFill>
                  <a:srgbClr val="FFFFFF"/>
                </a:solidFill>
              </a:defRPr>
            </a:lvl1pPr>
          </a:lstStyle>
          <a:p>
            <a:fld id="{ED81198F-0C9F-4399-BEBC-87DC023314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065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A38D89-5438-4848-A922-0CA7AF9A3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53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19AAC38-0C78-45F9-9FB2-405AA28727C8}"/>
              </a:ext>
            </a:extLst>
          </p:cNvPr>
          <p:cNvSpPr/>
          <p:nvPr userDrawn="1"/>
        </p:nvSpPr>
        <p:spPr>
          <a:xfrm>
            <a:off x="303858" y="4948850"/>
            <a:ext cx="7975438" cy="19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25" b="1" dirty="0">
                <a:solidFill>
                  <a:srgbClr val="005537"/>
                </a:solidFill>
              </a:rPr>
              <a:t>Orchard Therapeutics – Confidential Information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4FFC7920-3403-417D-9CB5-BDB286811D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3859" y="4756821"/>
            <a:ext cx="8352992" cy="182261"/>
          </a:xfrm>
          <a:prstGeom prst="rect">
            <a:avLst/>
          </a:prstGeom>
        </p:spPr>
        <p:txBody>
          <a:bodyPr tIns="36000" bIns="36000" anchor="b" anchorCtr="0">
            <a:noAutofit/>
          </a:bodyPr>
          <a:lstStyle>
            <a:lvl1pPr marL="0" indent="0">
              <a:spcAft>
                <a:spcPts val="0"/>
              </a:spcAft>
              <a:buNone/>
              <a:defRPr sz="750" i="0"/>
            </a:lvl1pPr>
          </a:lstStyle>
          <a:p>
            <a:pPr lvl="0"/>
            <a:endParaRPr lang="en-GB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A6690C10-5CDE-4BE2-BFC4-D161366FB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295" y="994638"/>
            <a:ext cx="8755377" cy="373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86B34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86B34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86B34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86B34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86B34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xmlns="" id="{4FA32C5F-C0AD-4E5F-8812-5B7024260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4090" y="4903986"/>
            <a:ext cx="304933" cy="199208"/>
          </a:xfrm>
          <a:prstGeom prst="rect">
            <a:avLst/>
          </a:prstGeom>
          <a:ln>
            <a:noFill/>
          </a:ln>
        </p:spPr>
        <p:txBody>
          <a:bodyPr lIns="36000" rIns="36000"/>
          <a:lstStyle>
            <a:lvl1pPr algn="r">
              <a:defRPr sz="975" b="1">
                <a:solidFill>
                  <a:srgbClr val="FFFFFF"/>
                </a:solidFill>
              </a:defRPr>
            </a:lvl1pPr>
          </a:lstStyle>
          <a:p>
            <a:fld id="{ED81198F-0C9F-4399-BEBC-87DC0233148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845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lack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113235"/>
            <a:ext cx="8496300" cy="102631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301479"/>
            <a:ext cx="8496300" cy="232290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23850" y="4683919"/>
            <a:ext cx="8496300" cy="3571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5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1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0C9E2070-ED8B-BA42-9FF1-662A08AFC26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76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1EE119D0-71FE-5F49-BFFD-3DEA9D13E59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48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1" y="2031207"/>
            <a:ext cx="4168775" cy="259318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6" y="2031207"/>
            <a:ext cx="4168775" cy="259318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5DBBFAE1-1902-4646-8625-EFE8005D3C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351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DA19026E-D448-DB4F-B00B-9BB13CA61EF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38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49D3F-075A-E945-AD13-88C163DC95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449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DE0B9EBE-F161-E741-8C3E-6852164260D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1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AB4A6B23-D617-EE46-845A-DF543F99FA1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794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EE14B34B-5F62-0A4A-8037-9260709286F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005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50F81B14-C3AA-2A48-B77D-306E8468E4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236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BEE6CECD-5063-B44F-927D-8852292B23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545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4" y="681038"/>
            <a:ext cx="2122487" cy="394335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1" y="681038"/>
            <a:ext cx="6215063" cy="394335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EF377864-5E54-C947-B87D-7C502DB39E1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6463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DarkBlue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113235"/>
            <a:ext cx="8496300" cy="102631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301479"/>
            <a:ext cx="8496300" cy="232290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23850" y="4683919"/>
            <a:ext cx="8496300" cy="3571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5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414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418A5935-CF66-0B43-9F7E-62FA33C3715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253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98FB5B02-2F41-6D4B-BBE9-512A2690AF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64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1" y="2031207"/>
            <a:ext cx="4168775" cy="259318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6" y="2031207"/>
            <a:ext cx="4168775" cy="259318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41E37536-4130-594C-B3FE-D279FFFC1EF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66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ABFEF-044A-9B4A-848F-EE124043DEE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24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DA64E668-7545-7743-A5F3-B83825FA39F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954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49F4654F-2854-1343-86E3-71EF9443D1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501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5DACAC6C-7DF8-BD48-80DF-021C2ABEB37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5041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207F7194-E107-6F44-A592-B48C1FB1D3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5431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3667EEE6-E3D9-0347-9739-149C1B5B829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4851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68F91053-AAF5-EB43-B2AB-45AF2EC21C6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7824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4" y="681038"/>
            <a:ext cx="2122487" cy="394335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1" y="681038"/>
            <a:ext cx="6215063" cy="394335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pPr>
              <a:defRPr/>
            </a:pPr>
            <a:fld id="{834C6846-F338-CB41-B398-7B3E776BEE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20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C31A8-6417-2E4C-A957-173E2182940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2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2DC25-ED05-E54A-A862-6139028AE8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82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973CB-1E6A-4440-A580-A1BC64FC2E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82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83BC3-F730-2645-B32C-B733A1C4FA8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6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008D0-7FDF-9E4D-84B2-80EF38A9C2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41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7D88D-FBE1-4E4F-8137-3B4B88F90C8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pPr>
              <a:defRPr/>
            </a:pPr>
            <a:fld id="{E8D2E662-FEAB-7343-8632-AC524B052F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891" r:id="rId1"/>
    <p:sldLayoutId id="2147488892" r:id="rId2"/>
    <p:sldLayoutId id="2147488893" r:id="rId3"/>
    <p:sldLayoutId id="2147488894" r:id="rId4"/>
    <p:sldLayoutId id="2147488895" r:id="rId5"/>
    <p:sldLayoutId id="2147488896" r:id="rId6"/>
    <p:sldLayoutId id="2147488897" r:id="rId7"/>
    <p:sldLayoutId id="2147488898" r:id="rId8"/>
    <p:sldLayoutId id="2147488899" r:id="rId9"/>
    <p:sldLayoutId id="2147488900" r:id="rId10"/>
    <p:sldLayoutId id="2147488901" r:id="rId11"/>
    <p:sldLayoutId id="2147488902" r:id="rId12"/>
    <p:sldLayoutId id="2147488937" r:id="rId13"/>
    <p:sldLayoutId id="2147488939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681038"/>
            <a:ext cx="8489950" cy="97274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031207"/>
            <a:ext cx="8489950" cy="259318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7101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4752975"/>
            <a:ext cx="1008062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F99620B8-6AE3-E847-96C1-2F25E7A8FC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4341" name="Picture 5" descr="Black10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904" r:id="rId1"/>
    <p:sldLayoutId id="2147488905" r:id="rId2"/>
    <p:sldLayoutId id="2147488906" r:id="rId3"/>
    <p:sldLayoutId id="2147488907" r:id="rId4"/>
    <p:sldLayoutId id="2147488908" r:id="rId5"/>
    <p:sldLayoutId id="2147488909" r:id="rId6"/>
    <p:sldLayoutId id="2147488910" r:id="rId7"/>
    <p:sldLayoutId id="2147488911" r:id="rId8"/>
    <p:sldLayoutId id="2147488912" r:id="rId9"/>
    <p:sldLayoutId id="2147488913" r:id="rId10"/>
    <p:sldLayoutId id="214748891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681038"/>
            <a:ext cx="8489950" cy="97274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031207"/>
            <a:ext cx="8489950" cy="259318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4752975"/>
            <a:ext cx="1008062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BCFAB2A7-2715-F34F-BF64-562441F832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26629" name="Picture 5" descr="DarkBlue10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915" r:id="rId1"/>
    <p:sldLayoutId id="2147488916" r:id="rId2"/>
    <p:sldLayoutId id="2147488917" r:id="rId3"/>
    <p:sldLayoutId id="2147488918" r:id="rId4"/>
    <p:sldLayoutId id="2147488919" r:id="rId5"/>
    <p:sldLayoutId id="2147488920" r:id="rId6"/>
    <p:sldLayoutId id="2147488921" r:id="rId7"/>
    <p:sldLayoutId id="2147488922" r:id="rId8"/>
    <p:sldLayoutId id="2147488923" r:id="rId9"/>
    <p:sldLayoutId id="2147488924" r:id="rId10"/>
    <p:sldLayoutId id="214748892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tif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7.jpeg"/><Relationship Id="rId6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image" Target="../media/image52.tif"/><Relationship Id="rId6" Type="http://schemas.openxmlformats.org/officeDocument/2006/relationships/image" Target="../media/image53.png"/><Relationship Id="rId7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jpe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tiff"/><Relationship Id="rId11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oleObject" Target="../embeddings/oleObject8.bin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14.jpeg"/><Relationship Id="rId15" Type="http://schemas.openxmlformats.org/officeDocument/2006/relationships/image" Target="../media/image15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0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4" descr="gosh"/>
          <p:cNvPicPr>
            <a:picLocks noChangeAspect="1" noChangeArrowheads="1"/>
          </p:cNvPicPr>
          <p:nvPr/>
        </p:nvPicPr>
        <p:blipFill>
          <a:blip r:embed="rId3">
            <a:lum bright="28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52" y="0"/>
            <a:ext cx="8479523" cy="567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882253" y="192990"/>
            <a:ext cx="8061722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GB" sz="21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r>
              <a:rPr lang="en-GB" sz="27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Haematopoietic Stem Cell Gene Therapy</a:t>
            </a:r>
          </a:p>
          <a:p>
            <a:pPr eaLnBrk="1" hangingPunct="1"/>
            <a:r>
              <a:rPr lang="mr-IN" sz="27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GB" sz="27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. </a:t>
            </a:r>
            <a:r>
              <a:rPr lang="en-GB" sz="27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</a:t>
            </a:r>
            <a:r>
              <a:rPr lang="en-GB" sz="27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oving toward standard of care ?</a:t>
            </a:r>
          </a:p>
          <a:p>
            <a:pPr eaLnBrk="1" hangingPunct="1"/>
            <a:endParaRPr lang="en-GB" sz="27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r>
              <a:rPr lang="en-GB" sz="27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Hong Kong 2018</a:t>
            </a:r>
            <a:endParaRPr lang="en-GB" sz="27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r>
              <a:rPr lang="en-GB" sz="27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2</a:t>
            </a:r>
            <a:r>
              <a:rPr lang="en-GB" sz="2700" baseline="300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nd</a:t>
            </a:r>
            <a:r>
              <a:rPr lang="en-GB" sz="2700" dirty="0" smtClean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International Summit on HUMAN GENOME EDITING</a:t>
            </a:r>
            <a:endParaRPr lang="en-GB" sz="27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15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15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15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15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15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15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r>
              <a:rPr lang="en-GB" sz="15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Adrian J Thrasher</a:t>
            </a:r>
          </a:p>
          <a:p>
            <a:pPr eaLnBrk="1" hangingPunct="1"/>
            <a:r>
              <a:rPr lang="en-GB" sz="15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UCL Great Ormond Street Institute of Child Health</a:t>
            </a:r>
          </a:p>
          <a:p>
            <a:pPr eaLnBrk="1" hangingPunct="1"/>
            <a:r>
              <a:rPr lang="en-GB" sz="15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London WC1N1EH</a:t>
            </a:r>
          </a:p>
          <a:p>
            <a:pPr eaLnBrk="1" hangingPunct="1"/>
            <a:endParaRPr lang="en-US" sz="15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15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18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85" y="234554"/>
            <a:ext cx="5316140" cy="109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181100"/>
            <a:ext cx="5766197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4" descr="New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41" y="1181100"/>
            <a:ext cx="2499114" cy="333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1" descr="Screen Shot 2015-09-18 at 15.22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97" y="2997994"/>
            <a:ext cx="4305300" cy="155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287" descr="Screen Shot 2013-06-05 at 16.29.59.png">
            <a:extLst>
              <a:ext uri="{FF2B5EF4-FFF2-40B4-BE49-F238E27FC236}">
                <a16:creationId xmlns:a16="http://schemas.microsoft.com/office/drawing/2014/main" xmlns="" id="{28F6BD4F-9D70-4CBA-B895-6232158C8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85" y="3162044"/>
            <a:ext cx="1731542" cy="1083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9"/>
          <p:cNvSpPr>
            <a:spLocks noChangeArrowheads="1"/>
          </p:cNvSpPr>
          <p:nvPr/>
        </p:nvSpPr>
        <p:spPr bwMode="auto">
          <a:xfrm>
            <a:off x="812007" y="-38455"/>
            <a:ext cx="65151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lang="en-US" sz="2100" dirty="0" smtClean="0">
                <a:latin typeface="Calibri Light" charset="0"/>
                <a:ea typeface="Calibri Light" charset="0"/>
                <a:cs typeface="Calibri Light" charset="0"/>
              </a:rPr>
              <a:t>Measuring mutagenesis </a:t>
            </a:r>
            <a:r>
              <a:rPr lang="en-US" sz="2100" i="1" dirty="0" smtClean="0">
                <a:latin typeface="Calibri Light" charset="0"/>
                <a:ea typeface="Calibri Light" charset="0"/>
                <a:cs typeface="Calibri Light" charset="0"/>
              </a:rPr>
              <a:t>in vitro</a:t>
            </a:r>
            <a:r>
              <a:rPr lang="en-US" sz="2100" dirty="0" smtClean="0">
                <a:latin typeface="Calibri Light" charset="0"/>
                <a:ea typeface="Calibri Light" charset="0"/>
                <a:cs typeface="Calibri Light" charset="0"/>
              </a:rPr>
              <a:t>....</a:t>
            </a:r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0418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8" y="660400"/>
            <a:ext cx="5687615" cy="409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/>
          <p:cNvSpPr/>
          <p:nvPr/>
        </p:nvSpPr>
        <p:spPr>
          <a:xfrm>
            <a:off x="3200003" y="2993396"/>
            <a:ext cx="470297" cy="609600"/>
          </a:xfrm>
          <a:prstGeom prst="down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99907" y="1301749"/>
            <a:ext cx="3454400" cy="2501901"/>
            <a:chOff x="5111751" y="780113"/>
            <a:chExt cx="2946400" cy="1926989"/>
          </a:xfrm>
        </p:grpSpPr>
        <p:pic>
          <p:nvPicPr>
            <p:cNvPr id="6" name="Picture 5" descr="Screen Shot 2017-02-14 at 19.52.4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751" y="780113"/>
              <a:ext cx="2946400" cy="1926989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6400801" y="1911206"/>
              <a:ext cx="641350" cy="6413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24000"/>
                  </a:schemeClr>
                </a:gs>
                <a:gs pos="80000">
                  <a:schemeClr val="accent1">
                    <a:shade val="93000"/>
                    <a:satMod val="130000"/>
                    <a:alpha val="24000"/>
                  </a:schemeClr>
                </a:gs>
                <a:gs pos="100000">
                  <a:schemeClr val="accent1">
                    <a:shade val="94000"/>
                    <a:satMod val="135000"/>
                    <a:alpha val="24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Oval 7"/>
            <p:cNvSpPr/>
            <p:nvPr/>
          </p:nvSpPr>
          <p:spPr>
            <a:xfrm>
              <a:off x="5759451" y="910727"/>
              <a:ext cx="641350" cy="641350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66613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87" y="89089"/>
            <a:ext cx="469463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extBox 3"/>
          <p:cNvSpPr txBox="1">
            <a:spLocks noChangeArrowheads="1"/>
          </p:cNvSpPr>
          <p:nvPr/>
        </p:nvSpPr>
        <p:spPr bwMode="auto">
          <a:xfrm>
            <a:off x="2305168" y="4138007"/>
            <a:ext cx="48386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135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Parallel trials in US (Boston, Cincinnati, Los Angeles), Paris, London</a:t>
            </a:r>
          </a:p>
          <a:p>
            <a:pPr algn="ctr"/>
            <a:r>
              <a:rPr lang="en-US" sz="135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Interim efficacy and safety analysis of the first 9 patients enrolled</a:t>
            </a:r>
          </a:p>
          <a:p>
            <a:pPr algn="ctr"/>
            <a:r>
              <a:rPr lang="en-US" sz="135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Median follow-up 29.1 months (12.1-38.7)</a:t>
            </a:r>
          </a:p>
          <a:p>
            <a:pPr algn="ctr"/>
            <a:r>
              <a:rPr lang="en-US" sz="1350" i="1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No </a:t>
            </a:r>
            <a:r>
              <a:rPr lang="en-US" sz="1350" i="1" dirty="0" err="1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myelosuppressive</a:t>
            </a:r>
            <a:r>
              <a:rPr lang="en-US" sz="1350" i="1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conditioning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327843" y="3382604"/>
            <a:ext cx="4693444" cy="711994"/>
            <a:chOff x="1331913" y="4738688"/>
            <a:chExt cx="6284912" cy="995362"/>
          </a:xfrm>
        </p:grpSpPr>
        <p:sp>
          <p:nvSpPr>
            <p:cNvPr id="5" name="Rectangle 17"/>
            <p:cNvSpPr>
              <a:spLocks noChangeArrowheads="1"/>
            </p:cNvSpPr>
            <p:nvPr/>
          </p:nvSpPr>
          <p:spPr bwMode="auto">
            <a:xfrm>
              <a:off x="7297738" y="4845050"/>
              <a:ext cx="319087" cy="4968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 b="1">
                  <a:latin typeface="Arial" charset="0"/>
                  <a:cs typeface="Arial" charset="0"/>
                </a:rPr>
                <a:t>U5</a:t>
              </a:r>
              <a:endParaRPr lang="en-US" sz="1350">
                <a:latin typeface="Arial" charset="0"/>
                <a:cs typeface="Arial" charset="0"/>
              </a:endParaRPr>
            </a:p>
          </p:txBody>
        </p:sp>
        <p:sp>
          <p:nvSpPr>
            <p:cNvPr id="6" name="Rectangle 18"/>
            <p:cNvSpPr>
              <a:spLocks noChangeArrowheads="1"/>
            </p:cNvSpPr>
            <p:nvPr/>
          </p:nvSpPr>
          <p:spPr bwMode="auto">
            <a:xfrm>
              <a:off x="2309813" y="4835525"/>
              <a:ext cx="338137" cy="482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 b="1">
                  <a:latin typeface="Arial" charset="0"/>
                  <a:cs typeface="Arial" charset="0"/>
                </a:rPr>
                <a:t>U5</a:t>
              </a:r>
              <a:endParaRPr lang="en-US" sz="1350">
                <a:latin typeface="Arial" charset="0"/>
                <a:cs typeface="Arial" charset="0"/>
              </a:endParaRPr>
            </a:p>
          </p:txBody>
        </p:sp>
        <p:sp>
          <p:nvSpPr>
            <p:cNvPr id="7" name="Line 19"/>
            <p:cNvSpPr>
              <a:spLocks noChangeShapeType="1"/>
            </p:cNvSpPr>
            <p:nvPr/>
          </p:nvSpPr>
          <p:spPr bwMode="auto">
            <a:xfrm>
              <a:off x="2659063" y="5080000"/>
              <a:ext cx="413067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" name="Text Box 20"/>
            <p:cNvSpPr txBox="1">
              <a:spLocks noChangeArrowheads="1"/>
            </p:cNvSpPr>
            <p:nvPr/>
          </p:nvSpPr>
          <p:spPr bwMode="auto">
            <a:xfrm>
              <a:off x="3127374" y="4738688"/>
              <a:ext cx="305241" cy="387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de-DE" sz="1200" b="1"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  <a:endParaRPr lang="en-US" sz="135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21"/>
            <p:cNvSpPr>
              <a:spLocks noChangeArrowheads="1"/>
            </p:cNvSpPr>
            <p:nvPr/>
          </p:nvSpPr>
          <p:spPr bwMode="auto">
            <a:xfrm>
              <a:off x="1976438" y="4835525"/>
              <a:ext cx="338137" cy="482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 b="1">
                  <a:latin typeface="Arial" charset="0"/>
                  <a:cs typeface="Arial" charset="0"/>
                </a:rPr>
                <a:t>R</a:t>
              </a:r>
              <a:endParaRPr lang="en-US" sz="1350">
                <a:latin typeface="Arial" charset="0"/>
                <a:cs typeface="Arial" charset="0"/>
              </a:endParaRPr>
            </a:p>
          </p:txBody>
        </p:sp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6958013" y="4848225"/>
              <a:ext cx="338137" cy="482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 b="1">
                  <a:latin typeface="Arial" charset="0"/>
                  <a:cs typeface="Arial" charset="0"/>
                </a:rPr>
                <a:t>R</a:t>
              </a:r>
              <a:endParaRPr lang="en-US" sz="1350">
                <a:latin typeface="Arial" charset="0"/>
                <a:cs typeface="Arial" charset="0"/>
              </a:endParaRPr>
            </a:p>
          </p:txBody>
        </p:sp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6740525" y="4843463"/>
              <a:ext cx="230188" cy="4826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Arial" charset="0"/>
                <a:cs typeface="Arial" charset="0"/>
              </a:endParaRPr>
            </a:p>
          </p:txBody>
        </p: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1331913" y="4833938"/>
              <a:ext cx="649287" cy="473075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Arial" charset="0"/>
                <a:cs typeface="Arial" charset="0"/>
              </a:endParaRPr>
            </a:p>
          </p:txBody>
        </p:sp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1373188" y="4903788"/>
              <a:ext cx="247370" cy="419512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350" b="1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Text Box 27"/>
            <p:cNvSpPr txBox="1">
              <a:spLocks noChangeArrowheads="1"/>
            </p:cNvSpPr>
            <p:nvPr/>
          </p:nvSpPr>
          <p:spPr bwMode="auto">
            <a:xfrm>
              <a:off x="6702425" y="4887912"/>
              <a:ext cx="414714" cy="419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l-GR" sz="1350" b="1">
                  <a:solidFill>
                    <a:srgbClr val="FF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Δ</a:t>
              </a:r>
              <a:endParaRPr lang="en-US" sz="135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2776538" y="5081588"/>
              <a:ext cx="544512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de-DE" sz="1200" b="1">
                  <a:latin typeface="Arial" charset="0"/>
                  <a:cs typeface="Arial" charset="0"/>
                </a:rPr>
                <a:t>SD</a:t>
              </a:r>
              <a:endParaRPr lang="en-US" sz="1350">
                <a:latin typeface="Arial" charset="0"/>
                <a:cs typeface="Arial" charset="0"/>
              </a:endParaRPr>
            </a:p>
          </p:txBody>
        </p:sp>
        <p:sp>
          <p:nvSpPr>
            <p:cNvPr id="16" name="Oval 29"/>
            <p:cNvSpPr>
              <a:spLocks noChangeArrowheads="1"/>
            </p:cNvSpPr>
            <p:nvPr/>
          </p:nvSpPr>
          <p:spPr bwMode="auto">
            <a:xfrm>
              <a:off x="5945188" y="4916488"/>
              <a:ext cx="714375" cy="3619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350" b="1">
                  <a:latin typeface="Arial" charset="0"/>
                  <a:cs typeface="Arial" charset="0"/>
                </a:rPr>
                <a:t>PRE</a:t>
              </a:r>
              <a:endParaRPr lang="en-US" sz="1350" b="1">
                <a:latin typeface="Arial" charset="0"/>
                <a:cs typeface="Arial" charset="0"/>
              </a:endParaRPr>
            </a:p>
          </p:txBody>
        </p:sp>
        <p:sp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3989388" y="4862513"/>
              <a:ext cx="742950" cy="441325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Arial" charset="0"/>
                <a:cs typeface="Arial" charset="0"/>
              </a:endParaRPr>
            </a:p>
          </p:txBody>
        </p:sp>
        <p:sp>
          <p:nvSpPr>
            <p:cNvPr id="18" name="Text Box 31"/>
            <p:cNvSpPr txBox="1">
              <a:spLocks noChangeArrowheads="1"/>
            </p:cNvSpPr>
            <p:nvPr/>
          </p:nvSpPr>
          <p:spPr bwMode="auto">
            <a:xfrm>
              <a:off x="4003675" y="4906963"/>
              <a:ext cx="801094" cy="419512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350" b="1">
                  <a:solidFill>
                    <a:schemeClr val="bg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EF1s</a:t>
              </a:r>
            </a:p>
          </p:txBody>
        </p:sp>
        <p:sp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4767263" y="4822825"/>
              <a:ext cx="1031875" cy="482600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350">
                  <a:latin typeface="Arial" charset="0"/>
                  <a:cs typeface="Arial" charset="0"/>
                </a:rPr>
                <a:t> </a:t>
              </a:r>
              <a:endParaRPr lang="en-US" sz="1350">
                <a:latin typeface="Arial" charset="0"/>
                <a:cs typeface="Arial" charset="0"/>
              </a:endParaRPr>
            </a:p>
          </p:txBody>
        </p:sp>
        <p:sp>
          <p:nvSpPr>
            <p:cNvPr id="20" name="Text Box 33"/>
            <p:cNvSpPr txBox="1">
              <a:spLocks noChangeArrowheads="1"/>
            </p:cNvSpPr>
            <p:nvPr/>
          </p:nvSpPr>
          <p:spPr bwMode="auto">
            <a:xfrm>
              <a:off x="4810125" y="4862512"/>
              <a:ext cx="1005017" cy="45178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500" b="1">
                  <a:solidFill>
                    <a:schemeClr val="bg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IL2RG</a:t>
              </a:r>
              <a:endParaRPr lang="en-US" sz="135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>
              <a:off x="4756150" y="5292725"/>
              <a:ext cx="0" cy="4349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Line 29"/>
            <p:cNvSpPr>
              <a:spLocks noChangeShapeType="1"/>
            </p:cNvSpPr>
            <p:nvPr/>
          </p:nvSpPr>
          <p:spPr bwMode="auto">
            <a:xfrm>
              <a:off x="4745038" y="5734050"/>
              <a:ext cx="15970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4"/>
          <p:cNvSpPr txBox="1">
            <a:spLocks noChangeArrowheads="1"/>
          </p:cNvSpPr>
          <p:nvPr/>
        </p:nvSpPr>
        <p:spPr bwMode="auto">
          <a:xfrm>
            <a:off x="651164" y="156366"/>
            <a:ext cx="82850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Insertion near lymphoid proto-oncogenes are far less frequent….</a:t>
            </a:r>
          </a:p>
        </p:txBody>
      </p:sp>
      <p:sp>
        <p:nvSpPr>
          <p:cNvPr id="67586" name="TextBox 6"/>
          <p:cNvSpPr txBox="1">
            <a:spLocks noChangeArrowheads="1"/>
          </p:cNvSpPr>
          <p:nvPr/>
        </p:nvSpPr>
        <p:spPr bwMode="auto">
          <a:xfrm>
            <a:off x="4273154" y="4737497"/>
            <a:ext cx="29037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35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Hacein-Bey-Abina</a:t>
            </a:r>
            <a:r>
              <a:rPr lang="en-US" sz="135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Pai</a:t>
            </a:r>
            <a:r>
              <a:rPr lang="en-US" sz="135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 et al, NEJM 2014</a:t>
            </a:r>
          </a:p>
        </p:txBody>
      </p:sp>
      <p:pic>
        <p:nvPicPr>
          <p:cNvPr id="6758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314450"/>
            <a:ext cx="2749154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3086101"/>
            <a:ext cx="3543300" cy="149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7" y="1314450"/>
            <a:ext cx="39147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Rectangle 1"/>
          <p:cNvSpPr>
            <a:spLocks noChangeArrowheads="1"/>
          </p:cNvSpPr>
          <p:nvPr/>
        </p:nvSpPr>
        <p:spPr bwMode="auto">
          <a:xfrm>
            <a:off x="1285875" y="981076"/>
            <a:ext cx="4495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2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Frederic Bushman, University of Pennsylvania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 descr="Screen Shot 2015-09-18 at 15.12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03" y="750094"/>
            <a:ext cx="6604397" cy="397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57301" y="4482704"/>
            <a:ext cx="1003697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0179" name="Text Box 554"/>
          <p:cNvSpPr txBox="1">
            <a:spLocks noChangeArrowheads="1"/>
          </p:cNvSpPr>
          <p:nvPr/>
        </p:nvSpPr>
        <p:spPr bwMode="auto">
          <a:xfrm>
            <a:off x="1412081" y="215504"/>
            <a:ext cx="6381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ADA-SCID: 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disease pathophysiology…</a:t>
            </a:r>
          </a:p>
        </p:txBody>
      </p:sp>
    </p:spTree>
    <p:extLst>
      <p:ext uri="{BB962C8B-B14F-4D97-AF65-F5344CB8AC3E}">
        <p14:creationId xmlns:p14="http://schemas.microsoft.com/office/powerpoint/2010/main" val="25479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Rectangle 1"/>
          <p:cNvSpPr>
            <a:spLocks noChangeArrowheads="1"/>
          </p:cNvSpPr>
          <p:nvPr/>
        </p:nvSpPr>
        <p:spPr bwMode="auto">
          <a:xfrm>
            <a:off x="637309" y="175023"/>
            <a:ext cx="8146473" cy="132343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Phase I/II, open-label, non-</a:t>
            </a:r>
            <a:r>
              <a:rPr lang="en-US" sz="200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randomised</a:t>
            </a:r>
            <a:r>
              <a:rPr lang="en-US" sz="20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, trial to assess the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safety and efficacy of EF1αS-ADA lentiviral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vector mediated gene modification of autologous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CD34+ cells from ADA-deficient individuals</a:t>
            </a:r>
          </a:p>
        </p:txBody>
      </p:sp>
      <p:pic>
        <p:nvPicPr>
          <p:cNvPr id="69634" name="Picture 1" descr="Screen Shot 2013-10-26 at 15.1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32" y="1421606"/>
            <a:ext cx="5245894" cy="350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37173" y="4369595"/>
            <a:ext cx="6336506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UCL-GOSH and UCLA: enrolled &gt;50 patients </a:t>
            </a:r>
            <a:r>
              <a:rPr lang="en-US" sz="18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August </a:t>
            </a:r>
            <a:r>
              <a:rPr lang="en-US" sz="18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2018</a:t>
            </a:r>
          </a:p>
          <a:p>
            <a:pPr>
              <a:defRPr/>
            </a:pPr>
            <a:endParaRPr lang="en-US" sz="18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35204" y="2032397"/>
            <a:ext cx="609600" cy="190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Box 1"/>
          <p:cNvSpPr txBox="1">
            <a:spLocks noChangeArrowheads="1"/>
          </p:cNvSpPr>
          <p:nvPr/>
        </p:nvSpPr>
        <p:spPr bwMode="auto">
          <a:xfrm>
            <a:off x="1257300" y="228600"/>
            <a:ext cx="5676900" cy="517064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LV gene therapy for ADA 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SCID (OTL101) 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– cumulative data</a:t>
            </a: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r>
              <a:rPr lang="en-US" sz="1500" dirty="0" smtClean="0">
                <a:latin typeface="Calibri Light" charset="0"/>
                <a:ea typeface="Calibri Light" charset="0"/>
                <a:cs typeface="Calibri Light" charset="0"/>
              </a:rPr>
              <a:t>CD34</a:t>
            </a:r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+ cells transduced with lentiviral vector, fresh and cryopreserved formulations</a:t>
            </a: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sz="21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82304" y="1221582"/>
          <a:ext cx="6654403" cy="2349105"/>
        </p:xfrm>
        <a:graphic>
          <a:graphicData uri="http://schemas.openxmlformats.org/drawingml/2006/table">
            <a:tbl>
              <a:tblPr/>
              <a:tblGrid>
                <a:gridCol w="2100263"/>
                <a:gridCol w="4554140"/>
              </a:tblGrid>
              <a:tr h="5048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Cohort size</a:t>
                      </a:r>
                    </a:p>
                  </a:txBody>
                  <a:tcPr marL="81006" marR="81006" marT="81000" marB="810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48 </a:t>
                      </a: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patients treated (follow-up of </a:t>
                      </a:r>
                      <a:r>
                        <a:rPr kumimoji="0" lang="en-GB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1-60  </a:t>
                      </a: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months) </a:t>
                      </a:r>
                      <a:r>
                        <a:rPr kumimoji="0" lang="en-GB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as of June 2017</a:t>
                      </a:r>
                      <a:endParaRPr kumimoji="0" lang="en-GB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1006" marR="81006" marT="81000" marB="81000" horzOverflow="overflow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80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Survival</a:t>
                      </a:r>
                    </a:p>
                  </a:txBody>
                  <a:tcPr marL="81006" marR="81006" marT="81000" marB="810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100% survival </a:t>
                      </a:r>
                      <a:endParaRPr kumimoji="0" lang="en-GB" sz="1100" b="0" i="0" u="none" strike="noStrike" cap="none" normalizeH="0" baseline="3000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81006" marR="81006" marT="81000" marB="81000" horzOverflow="overflow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984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Immunological and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metabolic recovery</a:t>
                      </a:r>
                    </a:p>
                  </a:txBody>
                  <a:tcPr marL="81006" marR="81006" marT="81000" marB="810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Immunological and metabolic recovery in </a:t>
                      </a:r>
                      <a:r>
                        <a:rPr kumimoji="0" lang="en-GB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47/48 </a:t>
                      </a: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patients </a:t>
                      </a:r>
                      <a:endParaRPr kumimoji="0" lang="en-GB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180975" marR="0" lvl="0" indent="-180975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GB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47/48 </a:t>
                      </a: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patients with &gt; 6 months follow-up off ERT </a:t>
                      </a:r>
                    </a:p>
                  </a:txBody>
                  <a:tcPr marL="81006" marR="81006" marT="81000" marB="81000" horzOverflow="overflow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Patients off immunoglobulin </a:t>
                      </a:r>
                      <a:br>
                        <a:rPr kumimoji="0" lang="en-GB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</a:br>
                      <a:r>
                        <a:rPr kumimoji="0" lang="en-GB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replacement therapy</a:t>
                      </a:r>
                    </a:p>
                  </a:txBody>
                  <a:tcPr marL="81006" marR="81006" marT="81000" marB="810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majority </a:t>
                      </a: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with &gt; 18 months follow-up off </a:t>
                      </a:r>
                      <a:r>
                        <a:rPr kumimoji="0" lang="en-GB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IgRT</a:t>
                      </a: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</a:p>
                  </a:txBody>
                  <a:tcPr marL="81006" marR="81006" marT="81000" marB="81000" horzOverflow="overflow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80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Risk of leukaemia</a:t>
                      </a:r>
                    </a:p>
                  </a:txBody>
                  <a:tcPr marL="81006" marR="81006" marT="81000" marB="810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No evidence of persistent clonal dominance </a:t>
                      </a:r>
                    </a:p>
                  </a:txBody>
                  <a:tcPr marL="81006" marR="81006" marT="81000" marB="81000" horzOverflow="overflow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1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 descr="Screen Shot 2016-03-08 at 16.2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97" y="1107715"/>
            <a:ext cx="6459140" cy="300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2" name="TextBox 2"/>
          <p:cNvSpPr txBox="1">
            <a:spLocks noChangeArrowheads="1"/>
          </p:cNvSpPr>
          <p:nvPr/>
        </p:nvSpPr>
        <p:spPr bwMode="auto">
          <a:xfrm>
            <a:off x="1270397" y="182166"/>
            <a:ext cx="5243513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Choice of therapies….</a:t>
            </a:r>
          </a:p>
          <a:p>
            <a:pPr eaLnBrk="1" hangingPunct="1"/>
            <a:endParaRPr lang="en-US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US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8583DC1-9B43-49D7-A6D9-6BCBD5F54DE1}"/>
              </a:ext>
            </a:extLst>
          </p:cNvPr>
          <p:cNvSpPr txBox="1"/>
          <p:nvPr/>
        </p:nvSpPr>
        <p:spPr>
          <a:xfrm>
            <a:off x="293542" y="271028"/>
            <a:ext cx="865649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Broadening HSC gene therapy landscape</a:t>
            </a:r>
            <a:r>
              <a:rPr lang="mr-IN" dirty="0" smtClean="0">
                <a:latin typeface="Calibri Light" charset="0"/>
                <a:ea typeface="Calibri Light" charset="0"/>
                <a:cs typeface="Calibri Light" charset="0"/>
              </a:rPr>
              <a:t>……</a:t>
            </a:r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					~200 patients and rising</a:t>
            </a: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GB" dirty="0" smtClean="0">
                <a:latin typeface="Calibri Light" charset="0"/>
                <a:ea typeface="Calibri Light" charset="0"/>
                <a:cs typeface="Calibri Light" charset="0"/>
              </a:rPr>
              <a:t>						</a:t>
            </a:r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1003A68-F369-4CC4-BBEA-E8F1BE88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60" y="803564"/>
            <a:ext cx="3038839" cy="42585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6691" y="2618509"/>
            <a:ext cx="3366654" cy="14131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3859" y="-35275"/>
            <a:ext cx="7580685" cy="962168"/>
          </a:xfrm>
        </p:spPr>
        <p:txBody>
          <a:bodyPr/>
          <a:lstStyle/>
          <a:p>
            <a:r>
              <a:rPr lang="en-GB" sz="2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HSC gene therapy: delivery </a:t>
            </a:r>
            <a:r>
              <a:rPr lang="en-GB" sz="2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of proteins to </a:t>
            </a:r>
            <a:r>
              <a:rPr lang="en-GB" sz="20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other tissues</a:t>
            </a:r>
            <a:r>
              <a:rPr lang="en-GB" sz="2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/>
            </a:r>
            <a:br>
              <a:rPr lang="en-GB" sz="2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20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Potential to treat diseases with CNS manifestations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EE95081D-3798-4022-B2B6-E2CB6C90A7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3859" y="4231166"/>
            <a:ext cx="8352992" cy="625179"/>
          </a:xfrm>
        </p:spPr>
        <p:txBody>
          <a:bodyPr/>
          <a:lstStyle/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Source: Capotondo et al. PNAS 2012;109:15018-15023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Brain of a wildtype mouse transplanted with GFP-LV transduced HSPCs after Busulfan conditioning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Green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= GFP (green fluorescent protein); </a:t>
            </a:r>
            <a:r>
              <a:rPr lang="en-US" b="1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blue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= nuclei staining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latin typeface="Calibri" charset="0"/>
                <a:ea typeface="Calibri" charset="0"/>
                <a:cs typeface="Calibri" charset="0"/>
              </a:rPr>
              <a:t>Morphology of the ramified parenchymal cells resemble microglia at different stages of maturation (source: A. Biffi)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3D2D2D-175B-4F78-995B-E3B7FB35BF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5234" y="1259857"/>
            <a:ext cx="5721617" cy="28608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E675038-640D-4211-8B8D-749B9F24C84A}"/>
              </a:ext>
            </a:extLst>
          </p:cNvPr>
          <p:cNvSpPr/>
          <p:nvPr/>
        </p:nvSpPr>
        <p:spPr>
          <a:xfrm>
            <a:off x="2743200" y="858673"/>
            <a:ext cx="5519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GB" sz="1200" dirty="0" err="1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istribution</a:t>
            </a:r>
            <a:r>
              <a:rPr lang="en-GB" sz="1200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 of genetically modified cells in mouse brain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xmlns="" id="{DC5A66EF-BFAF-4192-AF3A-9EA7EE163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100" y="4903201"/>
            <a:ext cx="304933" cy="199208"/>
          </a:xfrm>
        </p:spPr>
        <p:txBody>
          <a:bodyPr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/>
            </a:pPr>
            <a:fld id="{ED81198F-0C9F-4399-BEBC-87DC02331482}" type="slidenum">
              <a:rPr lang="en-GB">
                <a:latin typeface="Calibri"/>
                <a:ea typeface="+mn-ea"/>
                <a:cs typeface="+mn-cs"/>
              </a:rPr>
              <a:pPr defTabSz="342900"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GB" dirty="0">
              <a:latin typeface="Calibri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3AF3A0C2-B710-4147-9F27-C5C2B2C4C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15392"/>
          <a:stretch/>
        </p:blipFill>
        <p:spPr>
          <a:xfrm>
            <a:off x="942959" y="1649111"/>
            <a:ext cx="1279053" cy="1172124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07AA38A-0573-4036-B233-B80415BDEC70}"/>
              </a:ext>
            </a:extLst>
          </p:cNvPr>
          <p:cNvGrpSpPr/>
          <p:nvPr/>
        </p:nvGrpSpPr>
        <p:grpSpPr>
          <a:xfrm flipH="1">
            <a:off x="722628" y="1855060"/>
            <a:ext cx="649735" cy="689667"/>
            <a:chOff x="5579442" y="1859777"/>
            <a:chExt cx="1905000" cy="1905000"/>
          </a:xfrm>
        </p:grpSpPr>
        <p:pic>
          <p:nvPicPr>
            <p:cNvPr id="47" name="Picture 24" descr="Image result for hospital drip silhouette">
              <a:extLst>
                <a:ext uri="{FF2B5EF4-FFF2-40B4-BE49-F238E27FC236}">
                  <a16:creationId xmlns:a16="http://schemas.microsoft.com/office/drawing/2014/main" xmlns="" id="{02DBB05A-AF75-40CD-9D9A-CD730CA7BA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442" y="185977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CE498A60-B4B5-4CEA-9395-B5F5CA5135B3}"/>
                </a:ext>
              </a:extLst>
            </p:cNvPr>
            <p:cNvGrpSpPr/>
            <p:nvPr/>
          </p:nvGrpSpPr>
          <p:grpSpPr>
            <a:xfrm>
              <a:off x="6418140" y="2525339"/>
              <a:ext cx="178630" cy="182522"/>
              <a:chOff x="690024" y="5368230"/>
              <a:chExt cx="498327" cy="509185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xmlns="" id="{F4A06497-94F7-4B42-9D7C-6C00D4B55472}"/>
                  </a:ext>
                </a:extLst>
              </p:cNvPr>
              <p:cNvSpPr/>
              <p:nvPr/>
            </p:nvSpPr>
            <p:spPr>
              <a:xfrm>
                <a:off x="690024" y="5368230"/>
                <a:ext cx="498327" cy="509185"/>
              </a:xfrm>
              <a:prstGeom prst="ellipse">
                <a:avLst/>
              </a:prstGeom>
              <a:gradFill>
                <a:gsLst>
                  <a:gs pos="0">
                    <a:srgbClr val="E2EAEF"/>
                  </a:gs>
                  <a:gs pos="100000">
                    <a:srgbClr val="B7CFD5"/>
                  </a:gs>
                </a:gsLst>
                <a:lin ang="5400000" scaled="1"/>
              </a:gradFill>
              <a:ln w="6350" cap="rnd" cmpd="sng" algn="ctr">
                <a:solidFill>
                  <a:srgbClr val="FFFFFF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6A02FB8A-5469-42E8-8DED-23C185AEAED8}"/>
                  </a:ext>
                </a:extLst>
              </p:cNvPr>
              <p:cNvSpPr/>
              <p:nvPr/>
            </p:nvSpPr>
            <p:spPr>
              <a:xfrm>
                <a:off x="775621" y="5444607"/>
                <a:ext cx="348829" cy="356430"/>
              </a:xfrm>
              <a:prstGeom prst="ellipse">
                <a:avLst/>
              </a:prstGeom>
              <a:gradFill flip="none" rotWithShape="1">
                <a:gsLst>
                  <a:gs pos="0">
                    <a:srgbClr val="ADA8B9"/>
                  </a:gs>
                  <a:gs pos="100000">
                    <a:srgbClr val="D9CADC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 cap="rnd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 prstMaterial="plastic">
                <a:bevelT w="50800" h="44450"/>
              </a:sp3d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pic>
            <p:nvPicPr>
              <p:cNvPr id="67" name="Picture 18" descr="Image result for black DNA strand">
                <a:extLst>
                  <a:ext uri="{FF2B5EF4-FFF2-40B4-BE49-F238E27FC236}">
                    <a16:creationId xmlns:a16="http://schemas.microsoft.com/office/drawing/2014/main" xmlns="" id="{96FEF758-E742-427E-9FEC-98FCBAACE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012150" flipV="1">
                <a:off x="737982" y="5469574"/>
                <a:ext cx="424107" cy="31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A203C5B0-1040-4F12-B58E-BB312E650770}"/>
                </a:ext>
              </a:extLst>
            </p:cNvPr>
            <p:cNvGrpSpPr/>
            <p:nvPr/>
          </p:nvGrpSpPr>
          <p:grpSpPr>
            <a:xfrm>
              <a:off x="6330176" y="2382196"/>
              <a:ext cx="178630" cy="182522"/>
              <a:chOff x="690024" y="5368230"/>
              <a:chExt cx="498327" cy="50918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570F6699-E61B-483B-BD07-234EC5B10530}"/>
                  </a:ext>
                </a:extLst>
              </p:cNvPr>
              <p:cNvSpPr/>
              <p:nvPr/>
            </p:nvSpPr>
            <p:spPr>
              <a:xfrm>
                <a:off x="690024" y="5368230"/>
                <a:ext cx="498327" cy="509185"/>
              </a:xfrm>
              <a:prstGeom prst="ellipse">
                <a:avLst/>
              </a:prstGeom>
              <a:gradFill>
                <a:gsLst>
                  <a:gs pos="0">
                    <a:srgbClr val="E2EAEF"/>
                  </a:gs>
                  <a:gs pos="100000">
                    <a:srgbClr val="B7CFD5"/>
                  </a:gs>
                </a:gsLst>
                <a:lin ang="5400000" scaled="1"/>
              </a:gradFill>
              <a:ln w="6350" cap="rnd" cmpd="sng" algn="ctr">
                <a:solidFill>
                  <a:srgbClr val="FFFFFF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7E2790C9-232E-4B45-AA11-587CE1400F34}"/>
                  </a:ext>
                </a:extLst>
              </p:cNvPr>
              <p:cNvSpPr/>
              <p:nvPr/>
            </p:nvSpPr>
            <p:spPr>
              <a:xfrm>
                <a:off x="775621" y="5444607"/>
                <a:ext cx="348829" cy="356430"/>
              </a:xfrm>
              <a:prstGeom prst="ellipse">
                <a:avLst/>
              </a:prstGeom>
              <a:gradFill flip="none" rotWithShape="1">
                <a:gsLst>
                  <a:gs pos="0">
                    <a:srgbClr val="ADA8B9"/>
                  </a:gs>
                  <a:gs pos="100000">
                    <a:srgbClr val="D9CADC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 cap="rnd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 prstMaterial="plastic">
                <a:bevelT w="50800" h="44450"/>
              </a:sp3d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pic>
            <p:nvPicPr>
              <p:cNvPr id="64" name="Picture 18" descr="Image result for black DNA strand">
                <a:extLst>
                  <a:ext uri="{FF2B5EF4-FFF2-40B4-BE49-F238E27FC236}">
                    <a16:creationId xmlns:a16="http://schemas.microsoft.com/office/drawing/2014/main" xmlns="" id="{AB591717-1B1D-415B-814E-3E816FEC7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012150" flipV="1">
                <a:off x="737982" y="5469574"/>
                <a:ext cx="424107" cy="31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A261597F-044F-4C6A-AA9E-7CDF4CD67B4F}"/>
                </a:ext>
              </a:extLst>
            </p:cNvPr>
            <p:cNvGrpSpPr/>
            <p:nvPr/>
          </p:nvGrpSpPr>
          <p:grpSpPr>
            <a:xfrm>
              <a:off x="6450197" y="2317153"/>
              <a:ext cx="178630" cy="182522"/>
              <a:chOff x="690024" y="5368230"/>
              <a:chExt cx="498327" cy="509185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8876BDB4-A405-458B-A4B6-54BC0EB09F13}"/>
                  </a:ext>
                </a:extLst>
              </p:cNvPr>
              <p:cNvSpPr/>
              <p:nvPr/>
            </p:nvSpPr>
            <p:spPr>
              <a:xfrm>
                <a:off x="690024" y="5368230"/>
                <a:ext cx="498327" cy="509185"/>
              </a:xfrm>
              <a:prstGeom prst="ellipse">
                <a:avLst/>
              </a:prstGeom>
              <a:gradFill>
                <a:gsLst>
                  <a:gs pos="0">
                    <a:srgbClr val="E2EAEF"/>
                  </a:gs>
                  <a:gs pos="100000">
                    <a:srgbClr val="B7CFD5"/>
                  </a:gs>
                </a:gsLst>
                <a:lin ang="5400000" scaled="1"/>
              </a:gradFill>
              <a:ln w="6350" cap="rnd" cmpd="sng" algn="ctr">
                <a:solidFill>
                  <a:srgbClr val="FFFFFF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98929B41-CC77-4E39-A346-5CE213B3E334}"/>
                  </a:ext>
                </a:extLst>
              </p:cNvPr>
              <p:cNvSpPr/>
              <p:nvPr/>
            </p:nvSpPr>
            <p:spPr>
              <a:xfrm>
                <a:off x="775621" y="5444607"/>
                <a:ext cx="348829" cy="356430"/>
              </a:xfrm>
              <a:prstGeom prst="ellipse">
                <a:avLst/>
              </a:prstGeom>
              <a:gradFill flip="none" rotWithShape="1">
                <a:gsLst>
                  <a:gs pos="0">
                    <a:srgbClr val="ADA8B9"/>
                  </a:gs>
                  <a:gs pos="100000">
                    <a:srgbClr val="D9CADC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 cap="rnd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 prstMaterial="plastic">
                <a:bevelT w="50800" h="44450"/>
              </a:sp3d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pic>
            <p:nvPicPr>
              <p:cNvPr id="61" name="Picture 18" descr="Image result for black DNA strand">
                <a:extLst>
                  <a:ext uri="{FF2B5EF4-FFF2-40B4-BE49-F238E27FC236}">
                    <a16:creationId xmlns:a16="http://schemas.microsoft.com/office/drawing/2014/main" xmlns="" id="{CE55D7CF-3A73-4B32-8A84-3781E01B57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012150" flipV="1">
                <a:off x="737982" y="5469574"/>
                <a:ext cx="424107" cy="31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DF8620F3-6742-4772-95DE-73871FE018F3}"/>
                </a:ext>
              </a:extLst>
            </p:cNvPr>
            <p:cNvGrpSpPr/>
            <p:nvPr/>
          </p:nvGrpSpPr>
          <p:grpSpPr>
            <a:xfrm>
              <a:off x="6561354" y="2480454"/>
              <a:ext cx="178630" cy="182522"/>
              <a:chOff x="690024" y="5368230"/>
              <a:chExt cx="498327" cy="50918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6D2ABC9E-EF4C-47B4-B662-A7DA59404540}"/>
                  </a:ext>
                </a:extLst>
              </p:cNvPr>
              <p:cNvSpPr/>
              <p:nvPr/>
            </p:nvSpPr>
            <p:spPr>
              <a:xfrm>
                <a:off x="690024" y="5368230"/>
                <a:ext cx="498327" cy="509185"/>
              </a:xfrm>
              <a:prstGeom prst="ellipse">
                <a:avLst/>
              </a:prstGeom>
              <a:gradFill>
                <a:gsLst>
                  <a:gs pos="0">
                    <a:srgbClr val="E2EAEF"/>
                  </a:gs>
                  <a:gs pos="100000">
                    <a:srgbClr val="B7CFD5"/>
                  </a:gs>
                </a:gsLst>
                <a:lin ang="5400000" scaled="1"/>
              </a:gradFill>
              <a:ln w="6350" cap="rnd" cmpd="sng" algn="ctr">
                <a:solidFill>
                  <a:srgbClr val="FFFFFF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87A36BBC-9BEF-4507-915C-4682EA8233F2}"/>
                  </a:ext>
                </a:extLst>
              </p:cNvPr>
              <p:cNvSpPr/>
              <p:nvPr/>
            </p:nvSpPr>
            <p:spPr>
              <a:xfrm>
                <a:off x="775621" y="5444607"/>
                <a:ext cx="348829" cy="356430"/>
              </a:xfrm>
              <a:prstGeom prst="ellipse">
                <a:avLst/>
              </a:prstGeom>
              <a:gradFill flip="none" rotWithShape="1">
                <a:gsLst>
                  <a:gs pos="0">
                    <a:srgbClr val="ADA8B9"/>
                  </a:gs>
                  <a:gs pos="100000">
                    <a:srgbClr val="D9CADC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 cap="rnd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 prstMaterial="plastic">
                <a:bevelT w="50800" h="44450"/>
              </a:sp3d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pic>
            <p:nvPicPr>
              <p:cNvPr id="58" name="Picture 18" descr="Image result for black DNA strand">
                <a:extLst>
                  <a:ext uri="{FF2B5EF4-FFF2-40B4-BE49-F238E27FC236}">
                    <a16:creationId xmlns:a16="http://schemas.microsoft.com/office/drawing/2014/main" xmlns="" id="{3F34D61F-37DC-45B4-AECA-95F4B40951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012150" flipV="1">
                <a:off x="737982" y="5469574"/>
                <a:ext cx="424107" cy="31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C42A99B1-D395-4222-BB9B-530AF2743341}"/>
                </a:ext>
              </a:extLst>
            </p:cNvPr>
            <p:cNvGrpSpPr/>
            <p:nvPr/>
          </p:nvGrpSpPr>
          <p:grpSpPr>
            <a:xfrm>
              <a:off x="6595258" y="2339532"/>
              <a:ext cx="178630" cy="182522"/>
              <a:chOff x="690024" y="5368230"/>
              <a:chExt cx="498327" cy="50918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xmlns="" id="{F495CD9A-B4E7-49DD-B0BF-4E61A2E2BB47}"/>
                  </a:ext>
                </a:extLst>
              </p:cNvPr>
              <p:cNvSpPr/>
              <p:nvPr/>
            </p:nvSpPr>
            <p:spPr>
              <a:xfrm>
                <a:off x="690024" y="5368230"/>
                <a:ext cx="498327" cy="509185"/>
              </a:xfrm>
              <a:prstGeom prst="ellipse">
                <a:avLst/>
              </a:prstGeom>
              <a:gradFill>
                <a:gsLst>
                  <a:gs pos="0">
                    <a:srgbClr val="E2EAEF"/>
                  </a:gs>
                  <a:gs pos="100000">
                    <a:srgbClr val="B7CFD5"/>
                  </a:gs>
                </a:gsLst>
                <a:lin ang="5400000" scaled="1"/>
              </a:gradFill>
              <a:ln w="6350" cap="rnd" cmpd="sng" algn="ctr">
                <a:solidFill>
                  <a:srgbClr val="FFFFFF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xmlns="" id="{B0A4258E-80AE-4C75-8BD0-4F53EFD9A5B3}"/>
                  </a:ext>
                </a:extLst>
              </p:cNvPr>
              <p:cNvSpPr/>
              <p:nvPr/>
            </p:nvSpPr>
            <p:spPr>
              <a:xfrm>
                <a:off x="775621" y="5444607"/>
                <a:ext cx="348829" cy="356430"/>
              </a:xfrm>
              <a:prstGeom prst="ellipse">
                <a:avLst/>
              </a:prstGeom>
              <a:gradFill flip="none" rotWithShape="1">
                <a:gsLst>
                  <a:gs pos="0">
                    <a:srgbClr val="ADA8B9"/>
                  </a:gs>
                  <a:gs pos="100000">
                    <a:srgbClr val="D9CADC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 cap="rnd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 prstMaterial="plastic">
                <a:bevelT w="50800" h="44450"/>
              </a:sp3d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GB" sz="105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pic>
            <p:nvPicPr>
              <p:cNvPr id="55" name="Picture 18" descr="Image result for black DNA strand">
                <a:extLst>
                  <a:ext uri="{FF2B5EF4-FFF2-40B4-BE49-F238E27FC236}">
                    <a16:creationId xmlns:a16="http://schemas.microsoft.com/office/drawing/2014/main" xmlns="" id="{C1992871-E342-490F-B309-6075E905B8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012150" flipV="1">
                <a:off x="737982" y="5469574"/>
                <a:ext cx="424107" cy="31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16BBB16A-A448-4C80-A201-8F5B00EB4071}"/>
              </a:ext>
            </a:extLst>
          </p:cNvPr>
          <p:cNvCxnSpPr/>
          <p:nvPr/>
        </p:nvCxnSpPr>
        <p:spPr>
          <a:xfrm flipH="1" flipV="1">
            <a:off x="1439997" y="1920823"/>
            <a:ext cx="2050" cy="440024"/>
          </a:xfrm>
          <a:prstGeom prst="straightConnector1">
            <a:avLst/>
          </a:prstGeom>
          <a:noFill/>
          <a:ln w="12700" cap="rnd" cmpd="sng" algn="ctr">
            <a:solidFill>
              <a:srgbClr val="90C226"/>
            </a:solidFill>
            <a:prstDash val="dash"/>
            <a:tailEnd type="triangle"/>
          </a:ln>
          <a:effectLst/>
        </p:spPr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2CC16307-8824-4C50-BB0A-06791AD8F04C}"/>
              </a:ext>
            </a:extLst>
          </p:cNvPr>
          <p:cNvGrpSpPr/>
          <p:nvPr/>
        </p:nvGrpSpPr>
        <p:grpSpPr>
          <a:xfrm>
            <a:off x="1415742" y="1809108"/>
            <a:ext cx="62734" cy="71126"/>
            <a:chOff x="690024" y="5368230"/>
            <a:chExt cx="498327" cy="50918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82140C2B-D676-4692-A4CE-93002469DD71}"/>
                </a:ext>
              </a:extLst>
            </p:cNvPr>
            <p:cNvSpPr/>
            <p:nvPr/>
          </p:nvSpPr>
          <p:spPr>
            <a:xfrm>
              <a:off x="690024" y="5368230"/>
              <a:ext cx="498327" cy="509185"/>
            </a:xfrm>
            <a:prstGeom prst="ellipse">
              <a:avLst/>
            </a:prstGeom>
            <a:gradFill>
              <a:gsLst>
                <a:gs pos="0">
                  <a:srgbClr val="E2EAEF"/>
                </a:gs>
                <a:gs pos="100000">
                  <a:srgbClr val="B7CFD5"/>
                </a:gs>
              </a:gsLst>
              <a:lin ang="5400000" scaled="1"/>
            </a:gradFill>
            <a:ln w="6350" cap="rnd" cmpd="sng" algn="ctr">
              <a:solidFill>
                <a:srgbClr val="FFFFFF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050" kern="0" dirty="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A3FFA8EB-B38F-46B4-B749-574AD9906C46}"/>
                </a:ext>
              </a:extLst>
            </p:cNvPr>
            <p:cNvSpPr/>
            <p:nvPr/>
          </p:nvSpPr>
          <p:spPr>
            <a:xfrm>
              <a:off x="775621" y="5444607"/>
              <a:ext cx="348829" cy="356430"/>
            </a:xfrm>
            <a:prstGeom prst="ellipse">
              <a:avLst/>
            </a:prstGeom>
            <a:gradFill flip="none" rotWithShape="1">
              <a:gsLst>
                <a:gs pos="0">
                  <a:srgbClr val="ADA8B9"/>
                </a:gs>
                <a:gs pos="100000">
                  <a:srgbClr val="D9CADC"/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 prstMaterial="plastic">
              <a:bevelT w="50800" h="44450"/>
            </a:sp3d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050" kern="0" dirty="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72" name="Picture 18" descr="Image result for black DNA strand">
              <a:extLst>
                <a:ext uri="{FF2B5EF4-FFF2-40B4-BE49-F238E27FC236}">
                  <a16:creationId xmlns:a16="http://schemas.microsoft.com/office/drawing/2014/main" xmlns="" id="{85C31C07-F8DA-444D-80A7-BAE1BCBBE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rgbClr val="FFFF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12150" flipV="1">
              <a:off x="737982" y="5469574"/>
              <a:ext cx="424107" cy="31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37737E7F-4049-46C3-BF1C-8B26C35869F6}"/>
              </a:ext>
            </a:extLst>
          </p:cNvPr>
          <p:cNvGrpSpPr/>
          <p:nvPr/>
        </p:nvGrpSpPr>
        <p:grpSpPr>
          <a:xfrm>
            <a:off x="1415742" y="2395404"/>
            <a:ext cx="62734" cy="71126"/>
            <a:chOff x="690024" y="5368230"/>
            <a:chExt cx="498327" cy="509185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7F6BFC4F-5D85-4318-B423-AEBEB48A72AE}"/>
                </a:ext>
              </a:extLst>
            </p:cNvPr>
            <p:cNvSpPr/>
            <p:nvPr/>
          </p:nvSpPr>
          <p:spPr>
            <a:xfrm>
              <a:off x="690024" y="5368230"/>
              <a:ext cx="498327" cy="509185"/>
            </a:xfrm>
            <a:prstGeom prst="ellipse">
              <a:avLst/>
            </a:prstGeom>
            <a:gradFill>
              <a:gsLst>
                <a:gs pos="0">
                  <a:srgbClr val="E2EAEF"/>
                </a:gs>
                <a:gs pos="100000">
                  <a:srgbClr val="B7CFD5"/>
                </a:gs>
              </a:gsLst>
              <a:lin ang="5400000" scaled="1"/>
            </a:gradFill>
            <a:ln w="6350" cap="rnd" cmpd="sng" algn="ctr">
              <a:solidFill>
                <a:srgbClr val="FFFFFF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050" kern="0" dirty="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BE20B1B9-388E-4946-8D1C-1D2BFE4385F2}"/>
                </a:ext>
              </a:extLst>
            </p:cNvPr>
            <p:cNvSpPr/>
            <p:nvPr/>
          </p:nvSpPr>
          <p:spPr>
            <a:xfrm>
              <a:off x="775621" y="5444607"/>
              <a:ext cx="348829" cy="356430"/>
            </a:xfrm>
            <a:prstGeom prst="ellipse">
              <a:avLst/>
            </a:prstGeom>
            <a:gradFill flip="none" rotWithShape="1">
              <a:gsLst>
                <a:gs pos="0">
                  <a:srgbClr val="ADA8B9"/>
                </a:gs>
                <a:gs pos="100000">
                  <a:srgbClr val="D9CADC"/>
                </a:gs>
              </a:gsLst>
              <a:path path="circle">
                <a:fillToRect r="100000" b="100000"/>
              </a:path>
              <a:tileRect l="-100000" t="-100000"/>
            </a:gradFill>
            <a:ln w="19050" cap="rnd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 prstMaterial="plastic">
              <a:bevelT w="50800" h="44450"/>
            </a:sp3d>
          </p:spPr>
          <p:txBody>
            <a:bodyPr rtlCol="0" anchor="ctr"/>
            <a:lstStyle/>
            <a:p>
              <a:pPr algn="ctr" defTabSz="685800">
                <a:defRPr/>
              </a:pPr>
              <a:endParaRPr lang="en-GB" sz="1050" kern="0" dirty="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76" name="Picture 18" descr="Image result for black DNA strand">
              <a:extLst>
                <a:ext uri="{FF2B5EF4-FFF2-40B4-BE49-F238E27FC236}">
                  <a16:creationId xmlns:a16="http://schemas.microsoft.com/office/drawing/2014/main" xmlns="" id="{2DA57023-84D5-4DDB-8BD6-0FF548BA6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rgbClr val="FFFF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12150" flipV="1">
              <a:off x="737982" y="5469574"/>
              <a:ext cx="424107" cy="31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8A15B60-86E6-4EA8-A3CC-BCCAE7B4FD55}"/>
              </a:ext>
            </a:extLst>
          </p:cNvPr>
          <p:cNvSpPr txBox="1"/>
          <p:nvPr/>
        </p:nvSpPr>
        <p:spPr>
          <a:xfrm>
            <a:off x="249893" y="2986720"/>
            <a:ext cx="232873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HSC-derived </a:t>
            </a:r>
            <a:r>
              <a:rPr lang="en-US" sz="1050" kern="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myeloid cells migrate into brain across BBB</a:t>
            </a:r>
            <a:endParaRPr lang="en-GB" sz="1050" kern="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61855" y="4903201"/>
            <a:ext cx="2452254" cy="240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49"/>
          <p:cNvSpPr txBox="1">
            <a:spLocks noChangeArrowheads="1"/>
          </p:cNvSpPr>
          <p:nvPr/>
        </p:nvSpPr>
        <p:spPr bwMode="auto">
          <a:xfrm>
            <a:off x="1405248" y="1069753"/>
            <a:ext cx="185230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dirty="0">
                <a:latin typeface="Calibri Light" charset="0"/>
                <a:ea typeface="Calibri Light" charset="0"/>
                <a:cs typeface="Calibri Light" charset="0"/>
              </a:rPr>
              <a:t>Disclosures….</a:t>
            </a:r>
          </a:p>
          <a:p>
            <a:pPr eaLnBrk="1" hangingPunct="1"/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DBCC7F-CEBA-4F7F-8F2C-9D4E3BF9F132}"/>
              </a:ext>
            </a:extLst>
          </p:cNvPr>
          <p:cNvSpPr txBox="1"/>
          <p:nvPr/>
        </p:nvSpPr>
        <p:spPr>
          <a:xfrm>
            <a:off x="1405248" y="2085416"/>
            <a:ext cx="637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Founder and consultant at Orchard Therapeutics. </a:t>
            </a:r>
            <a:endParaRPr lang="en-US" sz="18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1800" dirty="0" smtClean="0">
                <a:latin typeface="Calibri Light" charset="0"/>
                <a:ea typeface="Calibri Light" charset="0"/>
                <a:cs typeface="Calibri Light" charset="0"/>
              </a:rPr>
              <a:t>Consultant </a:t>
            </a: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for Rocket </a:t>
            </a:r>
            <a:r>
              <a:rPr lang="en-US" sz="1800" dirty="0" smtClean="0">
                <a:latin typeface="Calibri Light" charset="0"/>
                <a:ea typeface="Calibri Light" charset="0"/>
                <a:cs typeface="Calibri Light" charset="0"/>
              </a:rPr>
              <a:t>Pharmaceuticals</a:t>
            </a: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, Generation bio, and 4Bio Capital Partners</a:t>
            </a:r>
          </a:p>
        </p:txBody>
      </p:sp>
    </p:spTree>
    <p:extLst>
      <p:ext uri="{BB962C8B-B14F-4D97-AF65-F5344CB8AC3E}">
        <p14:creationId xmlns:p14="http://schemas.microsoft.com/office/powerpoint/2010/main" val="5946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7415" y="-223445"/>
            <a:ext cx="7906257" cy="962168"/>
          </a:xfrm>
        </p:spPr>
        <p:txBody>
          <a:bodyPr/>
          <a:lstStyle/>
          <a:p>
            <a:pPr lvl="0"/>
            <a:r>
              <a:rPr lang="en-GB" sz="24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/>
            </a:r>
            <a:br>
              <a:rPr lang="en-GB" sz="24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GB" sz="24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MLD: </a:t>
            </a:r>
            <a:r>
              <a:rPr lang="en-US" sz="24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preservation of motor </a:t>
            </a:r>
            <a:r>
              <a:rPr lang="en-US" sz="24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and cognitive </a:t>
            </a:r>
            <a:r>
              <a:rPr lang="en-US" sz="24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function (</a:t>
            </a:r>
            <a:r>
              <a:rPr lang="en-US" sz="2400" dirty="0" err="1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Biffi</a:t>
            </a:r>
            <a:r>
              <a:rPr lang="en-US" sz="2400" dirty="0" smtClean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 et al.) </a:t>
            </a:r>
            <a:endParaRPr lang="en-US" sz="2400" dirty="0">
              <a:solidFill>
                <a:schemeClr val="tx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E5416BD5-6C6D-43FC-9A4D-9CD53FB8CE8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5296" y="4721725"/>
            <a:ext cx="8352992" cy="182261"/>
          </a:xfrm>
        </p:spPr>
        <p:txBody>
          <a:bodyPr/>
          <a:lstStyle/>
          <a:p>
            <a:endParaRPr lang="en-GB">
              <a:latin typeface="Arial" charset="0"/>
              <a:ea typeface="Arial" charset="0"/>
              <a:cs typeface="Arial" charset="0"/>
            </a:endParaRPr>
          </a:p>
          <a:p>
            <a:r>
              <a:rPr lang="en-US">
                <a:latin typeface="Arial" charset="0"/>
                <a:ea typeface="Arial" charset="0"/>
                <a:cs typeface="Arial" charset="0"/>
              </a:rPr>
              <a:t>GMFM: gross motor function measure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GB">
                <a:latin typeface="Arial" charset="0"/>
                <a:ea typeface="Arial" charset="0"/>
                <a:cs typeface="Arial" charset="0"/>
              </a:rPr>
              <a:t>Data from Sessa (Lancet Neurology 2016) in 9 patients. Median follow-up: 36 months (18-54 months)	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xmlns="" id="{D5BF6AD4-A88F-4556-883C-A5C02E1B2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81198F-0C9F-4399-BEBC-87DC02331482}" type="slidenum">
              <a:rPr lang="en-GB" smtClean="0">
                <a:latin typeface="Arial" charset="0"/>
                <a:ea typeface="Arial" charset="0"/>
                <a:cs typeface="Arial" charset="0"/>
              </a:rPr>
              <a:pPr/>
              <a:t>20</a:t>
            </a:fld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619D3BD-CF47-4E31-87FB-819F3042E7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1" t="6478" b="6216"/>
          <a:stretch/>
        </p:blipFill>
        <p:spPr>
          <a:xfrm>
            <a:off x="4620432" y="1447014"/>
            <a:ext cx="4162668" cy="22901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4954F09-6A02-437D-A12B-0589DFC585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0" t="18836" b="7096"/>
          <a:stretch/>
        </p:blipFill>
        <p:spPr>
          <a:xfrm>
            <a:off x="637456" y="1981144"/>
            <a:ext cx="3424106" cy="18591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FABC59A-1E51-4934-B01B-3458B97FA1B8}"/>
              </a:ext>
            </a:extLst>
          </p:cNvPr>
          <p:cNvSpPr/>
          <p:nvPr/>
        </p:nvSpPr>
        <p:spPr>
          <a:xfrm>
            <a:off x="5973902" y="3829463"/>
            <a:ext cx="17171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9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Chronological age (months)</a:t>
            </a:r>
            <a:endParaRPr lang="en-GB" sz="9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574E7EC-96B9-4597-8DF6-6E66B0F317FC}"/>
              </a:ext>
            </a:extLst>
          </p:cNvPr>
          <p:cNvSpPr/>
          <p:nvPr/>
        </p:nvSpPr>
        <p:spPr>
          <a:xfrm>
            <a:off x="1417131" y="3910405"/>
            <a:ext cx="17171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9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Chronological age (months)</a:t>
            </a:r>
            <a:endParaRPr lang="en-GB" sz="9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4410878" y="803518"/>
            <a:ext cx="0" cy="373181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758E332-7F13-4268-ACF7-246773CE1D49}"/>
              </a:ext>
            </a:extLst>
          </p:cNvPr>
          <p:cNvSpPr/>
          <p:nvPr/>
        </p:nvSpPr>
        <p:spPr>
          <a:xfrm>
            <a:off x="2871531" y="979692"/>
            <a:ext cx="1229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Treated with OTL-200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758E332-7F13-4268-ACF7-246773CE1D49}"/>
              </a:ext>
            </a:extLst>
          </p:cNvPr>
          <p:cNvSpPr/>
          <p:nvPr/>
        </p:nvSpPr>
        <p:spPr>
          <a:xfrm>
            <a:off x="1120218" y="1093349"/>
            <a:ext cx="122929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9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Untreated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CA95965-80F9-47E9-AFE5-0BA23FB25AB2}"/>
              </a:ext>
            </a:extLst>
          </p:cNvPr>
          <p:cNvSpPr/>
          <p:nvPr/>
        </p:nvSpPr>
        <p:spPr>
          <a:xfrm>
            <a:off x="4918266" y="4081218"/>
            <a:ext cx="3567002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25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Cognitive function within normal range in 8/9 patients</a:t>
            </a:r>
            <a:endParaRPr lang="en-GB" sz="1125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CA95965-80F9-47E9-AFE5-0BA23FB25AB2}"/>
              </a:ext>
            </a:extLst>
          </p:cNvPr>
          <p:cNvSpPr/>
          <p:nvPr/>
        </p:nvSpPr>
        <p:spPr>
          <a:xfrm>
            <a:off x="411208" y="4098505"/>
            <a:ext cx="372897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25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Motor function stable or comparable to healthy participants in 7/9 patients</a:t>
            </a:r>
            <a:endParaRPr lang="en-GB" sz="1125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3445334" y="687223"/>
            <a:ext cx="86682" cy="1303020"/>
          </a:xfrm>
          <a:prstGeom prst="leftBrac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Left Brace 23"/>
          <p:cNvSpPr/>
          <p:nvPr/>
        </p:nvSpPr>
        <p:spPr>
          <a:xfrm rot="5400000">
            <a:off x="1713641" y="317463"/>
            <a:ext cx="86681" cy="2042541"/>
          </a:xfrm>
          <a:prstGeom prst="leftBrac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4954F09-6A02-437D-A12B-0589DFC585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507" t="5248" b="82177"/>
          <a:stretch/>
        </p:blipFill>
        <p:spPr>
          <a:xfrm>
            <a:off x="698068" y="1408832"/>
            <a:ext cx="2127404" cy="3403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4954F09-6A02-437D-A12B-0589DFC585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37" t="5248" r="56147" b="82009"/>
          <a:stretch/>
        </p:blipFill>
        <p:spPr>
          <a:xfrm>
            <a:off x="2795805" y="1406546"/>
            <a:ext cx="1380744" cy="3449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34269" y="4903986"/>
            <a:ext cx="2839633" cy="199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roup 489"/>
          <p:cNvGrpSpPr/>
          <p:nvPr/>
        </p:nvGrpSpPr>
        <p:grpSpPr>
          <a:xfrm>
            <a:off x="358657" y="2816216"/>
            <a:ext cx="2803137" cy="2124261"/>
            <a:chOff x="0" y="-1"/>
            <a:chExt cx="3737515" cy="2832347"/>
          </a:xfrm>
        </p:grpSpPr>
        <p:pic>
          <p:nvPicPr>
            <p:cNvPr id="486" name="image16.pdf" descr="\\ad.ucl.ac.uk\home5\sejja65\DesktopSettings\Desktop\editing in CD34\summary integration.emf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42340"/>
            <a:stretch>
              <a:fillRect/>
            </a:stretch>
          </p:blipFill>
          <p:spPr>
            <a:xfrm>
              <a:off x="0" y="488357"/>
              <a:ext cx="1645106" cy="2337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7" name="image17.pdf" descr="\\ad.ucl.ac.uk\home5\sejja65\DesktopSettings\Desktop\editing in CD34\summary viability final.emf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34201"/>
            <a:stretch>
              <a:fillRect/>
            </a:stretch>
          </p:blipFill>
          <p:spPr>
            <a:xfrm>
              <a:off x="1746499" y="494668"/>
              <a:ext cx="1991016" cy="2337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8" name="Shape 488"/>
            <p:cNvSpPr/>
            <p:nvPr/>
          </p:nvSpPr>
          <p:spPr>
            <a:xfrm>
              <a:off x="311813" y="-1"/>
              <a:ext cx="3278375" cy="33855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6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1200">
                  <a:latin typeface="Calibri" charset="0"/>
                  <a:ea typeface="Calibri" charset="0"/>
                  <a:cs typeface="Calibri" charset="0"/>
                </a:rPr>
                <a:t>PGK-GFP knock-in in HSPCs</a:t>
              </a:r>
            </a:p>
          </p:txBody>
        </p:sp>
      </p:grpSp>
      <p:sp>
        <p:nvSpPr>
          <p:cNvPr id="490" name="Shape 490"/>
          <p:cNvSpPr/>
          <p:nvPr/>
        </p:nvSpPr>
        <p:spPr>
          <a:xfrm>
            <a:off x="1143000" y="49583"/>
            <a:ext cx="5579099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2000" b="1">
                <a:solidFill>
                  <a:schemeClr val="accent3">
                    <a:lumOff val="44000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1500">
                <a:latin typeface="Calibri" charset="0"/>
                <a:ea typeface="Calibri" charset="0"/>
                <a:cs typeface="Calibri" charset="0"/>
              </a:rPr>
              <a:t>Efficient knock-in of a PGK-GFP cassette into the WAS locus in HSPCs</a:t>
            </a:r>
          </a:p>
        </p:txBody>
      </p:sp>
      <p:grpSp>
        <p:nvGrpSpPr>
          <p:cNvPr id="515" name="Group 515"/>
          <p:cNvGrpSpPr/>
          <p:nvPr/>
        </p:nvGrpSpPr>
        <p:grpSpPr>
          <a:xfrm>
            <a:off x="979823" y="772756"/>
            <a:ext cx="1689110" cy="213890"/>
            <a:chOff x="-1" y="0"/>
            <a:chExt cx="2252145" cy="285186"/>
          </a:xfrm>
        </p:grpSpPr>
        <p:grpSp>
          <p:nvGrpSpPr>
            <p:cNvPr id="498" name="Group 498"/>
            <p:cNvGrpSpPr/>
            <p:nvPr/>
          </p:nvGrpSpPr>
          <p:grpSpPr>
            <a:xfrm>
              <a:off x="-1" y="8190"/>
              <a:ext cx="319906" cy="233680"/>
              <a:chOff x="0" y="0"/>
              <a:chExt cx="319904" cy="233679"/>
            </a:xfrm>
          </p:grpSpPr>
          <p:sp>
            <p:nvSpPr>
              <p:cNvPr id="491" name="Shape 491"/>
              <p:cNvSpPr/>
              <p:nvPr/>
            </p:nvSpPr>
            <p:spPr>
              <a:xfrm flipH="1">
                <a:off x="34243" y="140001"/>
                <a:ext cx="285662" cy="10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2" name="Shape 492"/>
              <p:cNvSpPr/>
              <p:nvPr/>
            </p:nvSpPr>
            <p:spPr>
              <a:xfrm flipH="1">
                <a:off x="36045" y="140001"/>
                <a:ext cx="1" cy="9367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3" name="Shape 493"/>
              <p:cNvSpPr/>
              <p:nvPr/>
            </p:nvSpPr>
            <p:spPr>
              <a:xfrm flipH="1">
                <a:off x="0" y="233679"/>
                <a:ext cx="34244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4" name="Shape 494"/>
              <p:cNvSpPr/>
              <p:nvPr/>
            </p:nvSpPr>
            <p:spPr>
              <a:xfrm flipH="1">
                <a:off x="-1" y="0"/>
                <a:ext cx="1" cy="23368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5" name="Shape 495"/>
              <p:cNvSpPr/>
              <p:nvPr/>
            </p:nvSpPr>
            <p:spPr>
              <a:xfrm flipH="1" flipV="1">
                <a:off x="0" y="0"/>
                <a:ext cx="34244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6" name="Shape 496"/>
              <p:cNvSpPr/>
              <p:nvPr/>
            </p:nvSpPr>
            <p:spPr>
              <a:xfrm flipH="1">
                <a:off x="34243" y="0"/>
                <a:ext cx="1" cy="9367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7" name="Shape 497"/>
              <p:cNvSpPr/>
              <p:nvPr/>
            </p:nvSpPr>
            <p:spPr>
              <a:xfrm flipH="1" flipV="1">
                <a:off x="34243" y="93677"/>
                <a:ext cx="10273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506" name="Group 506"/>
            <p:cNvGrpSpPr/>
            <p:nvPr/>
          </p:nvGrpSpPr>
          <p:grpSpPr>
            <a:xfrm>
              <a:off x="1933672" y="4849"/>
              <a:ext cx="318472" cy="233680"/>
              <a:chOff x="0" y="0"/>
              <a:chExt cx="318470" cy="233679"/>
            </a:xfrm>
          </p:grpSpPr>
          <p:sp>
            <p:nvSpPr>
              <p:cNvPr id="499" name="Shape 499"/>
              <p:cNvSpPr/>
              <p:nvPr/>
            </p:nvSpPr>
            <p:spPr>
              <a:xfrm>
                <a:off x="0" y="140001"/>
                <a:ext cx="282957" cy="10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282424" y="140001"/>
                <a:ext cx="1" cy="9367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282957" y="233679"/>
                <a:ext cx="34244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2" name="Shape 502"/>
              <p:cNvSpPr/>
              <p:nvPr/>
            </p:nvSpPr>
            <p:spPr>
              <a:xfrm flipH="1">
                <a:off x="318470" y="0"/>
                <a:ext cx="1" cy="23368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282957" y="0"/>
                <a:ext cx="34244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284227" y="0"/>
                <a:ext cx="1" cy="9367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181128" y="93677"/>
                <a:ext cx="10182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509" name="Group 509"/>
            <p:cNvGrpSpPr/>
            <p:nvPr/>
          </p:nvGrpSpPr>
          <p:grpSpPr>
            <a:xfrm>
              <a:off x="602947" y="53298"/>
              <a:ext cx="1332860" cy="186783"/>
              <a:chOff x="0" y="0"/>
              <a:chExt cx="1332858" cy="186782"/>
            </a:xfrm>
          </p:grpSpPr>
          <p:sp>
            <p:nvSpPr>
              <p:cNvPr id="507" name="Shape 507"/>
              <p:cNvSpPr/>
              <p:nvPr/>
            </p:nvSpPr>
            <p:spPr>
              <a:xfrm>
                <a:off x="-1" y="1"/>
                <a:ext cx="908512" cy="186782"/>
              </a:xfrm>
              <a:prstGeom prst="rect">
                <a:avLst/>
              </a:prstGeom>
              <a:solidFill>
                <a:srgbClr val="92D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solidFill>
                      <a:schemeClr val="accent3">
                        <a:lumOff val="44000"/>
                      </a:schemeClr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 sz="12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1050242" y="-1"/>
                <a:ext cx="282617" cy="186783"/>
              </a:xfrm>
              <a:prstGeom prst="rect">
                <a:avLst/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solidFill>
                      <a:schemeClr val="accent3">
                        <a:lumOff val="44000"/>
                      </a:schemeClr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 sz="12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510" name="Shape 510"/>
            <p:cNvSpPr/>
            <p:nvPr/>
          </p:nvSpPr>
          <p:spPr>
            <a:xfrm>
              <a:off x="319916" y="53297"/>
              <a:ext cx="283030" cy="185232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6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12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 rot="5400000">
              <a:off x="1490265" y="70517"/>
              <a:ext cx="187201" cy="148825"/>
            </a:xfrm>
            <a:prstGeom prst="triangle">
              <a:avLst/>
            </a:prstGeom>
            <a:solidFill>
              <a:srgbClr val="92D050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497793" y="8191"/>
              <a:ext cx="1168411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PGK-GFP</a:t>
              </a:r>
            </a:p>
          </p:txBody>
        </p:sp>
        <p:sp>
          <p:nvSpPr>
            <p:cNvPr id="513" name="Shape 513"/>
            <p:cNvSpPr/>
            <p:nvPr/>
          </p:nvSpPr>
          <p:spPr>
            <a:xfrm>
              <a:off x="259080" y="0"/>
              <a:ext cx="408274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HA</a:t>
              </a:r>
            </a:p>
          </p:txBody>
        </p:sp>
        <p:sp>
          <p:nvSpPr>
            <p:cNvPr id="514" name="Shape 514"/>
            <p:cNvSpPr/>
            <p:nvPr/>
          </p:nvSpPr>
          <p:spPr>
            <a:xfrm>
              <a:off x="1587712" y="8191"/>
              <a:ext cx="408274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HA</a:t>
              </a:r>
            </a:p>
          </p:txBody>
        </p:sp>
      </p:grpSp>
      <p:grpSp>
        <p:nvGrpSpPr>
          <p:cNvPr id="521" name="Group 521"/>
          <p:cNvGrpSpPr/>
          <p:nvPr/>
        </p:nvGrpSpPr>
        <p:grpSpPr>
          <a:xfrm>
            <a:off x="815380" y="1117016"/>
            <a:ext cx="1973549" cy="1572331"/>
            <a:chOff x="-2" y="-2"/>
            <a:chExt cx="2631397" cy="2096439"/>
          </a:xfrm>
        </p:grpSpPr>
        <p:grpSp>
          <p:nvGrpSpPr>
            <p:cNvPr id="519" name="Group 519"/>
            <p:cNvGrpSpPr/>
            <p:nvPr/>
          </p:nvGrpSpPr>
          <p:grpSpPr>
            <a:xfrm>
              <a:off x="-2" y="-2"/>
              <a:ext cx="2631397" cy="2096439"/>
              <a:chOff x="-1" y="-1"/>
              <a:chExt cx="2631395" cy="2096437"/>
            </a:xfrm>
          </p:grpSpPr>
          <p:pic>
            <p:nvPicPr>
              <p:cNvPr id="516" name="image1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3716" t="50000" r="23784" b="5820"/>
              <a:stretch>
                <a:fillRect/>
              </a:stretch>
            </p:blipFill>
            <p:spPr>
              <a:xfrm>
                <a:off x="-1" y="324700"/>
                <a:ext cx="2500558" cy="17717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7" name="Shape 517"/>
              <p:cNvSpPr/>
              <p:nvPr/>
            </p:nvSpPr>
            <p:spPr>
              <a:xfrm>
                <a:off x="731055" y="-1"/>
                <a:ext cx="1045715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2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AAV6 donor vector</a:t>
                </a:r>
              </a:p>
            </p:txBody>
          </p:sp>
          <p:sp>
            <p:nvSpPr>
              <p:cNvPr id="518" name="Shape 518"/>
              <p:cNvSpPr/>
              <p:nvPr/>
            </p:nvSpPr>
            <p:spPr>
              <a:xfrm>
                <a:off x="1585679" y="486301"/>
                <a:ext cx="1045715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ctr">
                  <a:defRPr sz="1200" b="1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GFP+ cells</a:t>
                </a:r>
                <a:endParaRPr sz="10950">
                  <a:latin typeface="Calibri" charset="0"/>
                  <a:ea typeface="Calibri" charset="0"/>
                  <a:cs typeface="Calibri" charset="0"/>
                </a:endParaRPr>
              </a:p>
              <a:p>
                <a:pPr algn="ctr">
                  <a:defRPr sz="1200" b="1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Day 14</a:t>
                </a:r>
              </a:p>
            </p:txBody>
          </p:sp>
        </p:grpSp>
        <p:sp>
          <p:nvSpPr>
            <p:cNvPr id="520" name="Shape 520"/>
            <p:cNvSpPr/>
            <p:nvPr/>
          </p:nvSpPr>
          <p:spPr>
            <a:xfrm>
              <a:off x="880418" y="624895"/>
              <a:ext cx="119710" cy="140033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3515776" y="2802979"/>
            <a:ext cx="2891555" cy="2303248"/>
            <a:chOff x="-3879" y="0"/>
            <a:chExt cx="3855405" cy="3070995"/>
          </a:xfrm>
        </p:grpSpPr>
        <p:sp>
          <p:nvSpPr>
            <p:cNvPr id="522" name="Shape 522"/>
            <p:cNvSpPr/>
            <p:nvPr/>
          </p:nvSpPr>
          <p:spPr>
            <a:xfrm>
              <a:off x="0" y="0"/>
              <a:ext cx="3742686" cy="33855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6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1200">
                  <a:latin typeface="Calibri" charset="0"/>
                  <a:ea typeface="Calibri" charset="0"/>
                  <a:cs typeface="Calibri" charset="0"/>
                </a:rPr>
                <a:t>Colony forming efficiency in edited HSPCs</a:t>
              </a:r>
            </a:p>
          </p:txBody>
        </p:sp>
        <p:grpSp>
          <p:nvGrpSpPr>
            <p:cNvPr id="538" name="Group 538"/>
            <p:cNvGrpSpPr/>
            <p:nvPr/>
          </p:nvGrpSpPr>
          <p:grpSpPr>
            <a:xfrm>
              <a:off x="-3879" y="307776"/>
              <a:ext cx="3855405" cy="2454173"/>
              <a:chOff x="-3879" y="0"/>
              <a:chExt cx="3855404" cy="2454171"/>
            </a:xfrm>
          </p:grpSpPr>
          <p:grpSp>
            <p:nvGrpSpPr>
              <p:cNvPr id="535" name="Group 535"/>
              <p:cNvGrpSpPr/>
              <p:nvPr/>
            </p:nvGrpSpPr>
            <p:grpSpPr>
              <a:xfrm>
                <a:off x="-3879" y="105841"/>
                <a:ext cx="3855404" cy="2348330"/>
                <a:chOff x="-3878" y="0"/>
                <a:chExt cx="3855402" cy="2348328"/>
              </a:xfrm>
            </p:grpSpPr>
            <p:sp>
              <p:nvSpPr>
                <p:cNvPr id="523" name="Shape 523"/>
                <p:cNvSpPr/>
                <p:nvPr/>
              </p:nvSpPr>
              <p:spPr>
                <a:xfrm rot="16200000">
                  <a:off x="-798185" y="895999"/>
                  <a:ext cx="1865610" cy="2769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>
                  <a:lvl1pPr algn="ctr">
                    <a:defRPr sz="1200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r>
                    <a:rPr sz="900">
                      <a:latin typeface="Calibri" charset="0"/>
                      <a:ea typeface="Calibri" charset="0"/>
                      <a:cs typeface="Calibri" charset="0"/>
                    </a:rPr>
                    <a:t>Colony formation (%)</a:t>
                  </a:r>
                </a:p>
              </p:txBody>
            </p:sp>
            <p:sp>
              <p:nvSpPr>
                <p:cNvPr id="524" name="Shape 524"/>
                <p:cNvSpPr/>
                <p:nvPr/>
              </p:nvSpPr>
              <p:spPr>
                <a:xfrm>
                  <a:off x="546263" y="2086719"/>
                  <a:ext cx="778127" cy="26160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>
                  <a:lvl1pPr algn="ctr">
                    <a:defRPr sz="1100" b="1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r>
                    <a:rPr sz="825">
                      <a:latin typeface="Calibri" charset="0"/>
                      <a:ea typeface="Calibri" charset="0"/>
                      <a:cs typeface="Calibri" charset="0"/>
                    </a:rPr>
                    <a:t>Mock</a:t>
                  </a:r>
                </a:p>
              </p:txBody>
            </p:sp>
            <p:sp>
              <p:nvSpPr>
                <p:cNvPr id="525" name="Shape 525"/>
                <p:cNvSpPr/>
                <p:nvPr/>
              </p:nvSpPr>
              <p:spPr>
                <a:xfrm>
                  <a:off x="917926" y="2086196"/>
                  <a:ext cx="1206371" cy="26160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>
                  <a:lvl1pPr algn="ctr">
                    <a:defRPr sz="1100" b="1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r>
                    <a:rPr sz="825">
                      <a:latin typeface="Calibri" charset="0"/>
                      <a:ea typeface="Calibri" charset="0"/>
                      <a:cs typeface="Calibri" charset="0"/>
                    </a:rPr>
                    <a:t>RNP+AAV</a:t>
                  </a:r>
                </a:p>
              </p:txBody>
            </p:sp>
            <p:pic>
              <p:nvPicPr>
                <p:cNvPr id="526" name="image18.pdf" descr="\\ad.ucl.ac.uk\home5\sejja65\DesktopSettings\Desktop\editing in CD34\CFU rawlings.emf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rcRect r="35305" b="18599"/>
                <a:stretch>
                  <a:fillRect/>
                </a:stretch>
              </p:blipFill>
              <p:spPr>
                <a:xfrm>
                  <a:off x="240183" y="0"/>
                  <a:ext cx="1575829" cy="21505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34" name="Group 534"/>
                <p:cNvGrpSpPr/>
                <p:nvPr/>
              </p:nvGrpSpPr>
              <p:grpSpPr>
                <a:xfrm>
                  <a:off x="1834702" y="3232"/>
                  <a:ext cx="2016822" cy="2345096"/>
                  <a:chOff x="-3879" y="0"/>
                  <a:chExt cx="2016821" cy="2345094"/>
                </a:xfrm>
              </p:grpSpPr>
              <p:pic>
                <p:nvPicPr>
                  <p:cNvPr id="527" name="image19.pdf" descr="\\ad.ucl.ac.uk\home5\sejja65\DesktopSettings\Desktop\editing in CD34\CFU GFP+colonies.emf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rcRect r="28948" b="10212"/>
                  <a:stretch>
                    <a:fillRect/>
                  </a:stretch>
                </p:blipFill>
                <p:spPr>
                  <a:xfrm>
                    <a:off x="229687" y="0"/>
                    <a:ext cx="1212101" cy="214985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28" name="Shape 528"/>
                  <p:cNvSpPr/>
                  <p:nvPr/>
                </p:nvSpPr>
                <p:spPr>
                  <a:xfrm>
                    <a:off x="1342054" y="163524"/>
                    <a:ext cx="566532" cy="23082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4289" tIns="34289" rIns="34289" bIns="34289" numCol="1" anchor="t">
                    <a:spAutoFit/>
                  </a:bodyPr>
                  <a:lstStyle>
                    <a:lvl1pPr>
                      <a:defRPr sz="900" b="1"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rPr sz="675">
                        <a:latin typeface="Calibri" charset="0"/>
                        <a:ea typeface="Calibri" charset="0"/>
                        <a:cs typeface="Calibri" charset="0"/>
                      </a:rPr>
                      <a:t>BFU-E</a:t>
                    </a:r>
                  </a:p>
                </p:txBody>
              </p:sp>
              <p:sp>
                <p:nvSpPr>
                  <p:cNvPr id="529" name="Shape 529"/>
                  <p:cNvSpPr/>
                  <p:nvPr/>
                </p:nvSpPr>
                <p:spPr>
                  <a:xfrm>
                    <a:off x="1342054" y="355979"/>
                    <a:ext cx="566532" cy="23082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4289" tIns="34289" rIns="34289" bIns="34289" numCol="1" anchor="t">
                    <a:spAutoFit/>
                  </a:bodyPr>
                  <a:lstStyle>
                    <a:lvl1pPr>
                      <a:defRPr sz="900" b="1"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rPr sz="675">
                        <a:latin typeface="Calibri" charset="0"/>
                        <a:ea typeface="Calibri" charset="0"/>
                        <a:cs typeface="Calibri" charset="0"/>
                      </a:rPr>
                      <a:t>CFU-G</a:t>
                    </a:r>
                  </a:p>
                </p:txBody>
              </p:sp>
              <p:sp>
                <p:nvSpPr>
                  <p:cNvPr id="530" name="Shape 530"/>
                  <p:cNvSpPr/>
                  <p:nvPr/>
                </p:nvSpPr>
                <p:spPr>
                  <a:xfrm>
                    <a:off x="1337568" y="537744"/>
                    <a:ext cx="566534" cy="23082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4289" tIns="34289" rIns="34289" bIns="34289" numCol="1" anchor="t">
                    <a:spAutoFit/>
                  </a:bodyPr>
                  <a:lstStyle>
                    <a:lvl1pPr>
                      <a:defRPr sz="900" b="1"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rPr sz="675">
                        <a:latin typeface="Calibri" charset="0"/>
                        <a:ea typeface="Calibri" charset="0"/>
                        <a:cs typeface="Calibri" charset="0"/>
                      </a:rPr>
                      <a:t>CFU-M</a:t>
                    </a:r>
                  </a:p>
                </p:txBody>
              </p:sp>
              <p:sp>
                <p:nvSpPr>
                  <p:cNvPr id="531" name="Shape 531"/>
                  <p:cNvSpPr/>
                  <p:nvPr/>
                </p:nvSpPr>
                <p:spPr>
                  <a:xfrm>
                    <a:off x="1337568" y="719507"/>
                    <a:ext cx="675374" cy="23082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4289" tIns="34289" rIns="34289" bIns="34289" numCol="1" anchor="t">
                    <a:spAutoFit/>
                  </a:bodyPr>
                  <a:lstStyle>
                    <a:lvl1pPr>
                      <a:defRPr sz="900" b="1"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rPr sz="675">
                        <a:latin typeface="Calibri" charset="0"/>
                        <a:ea typeface="Calibri" charset="0"/>
                        <a:cs typeface="Calibri" charset="0"/>
                      </a:rPr>
                      <a:t>CFU-GM</a:t>
                    </a:r>
                  </a:p>
                </p:txBody>
              </p:sp>
              <p:sp>
                <p:nvSpPr>
                  <p:cNvPr id="532" name="Shape 532"/>
                  <p:cNvSpPr/>
                  <p:nvPr/>
                </p:nvSpPr>
                <p:spPr>
                  <a:xfrm>
                    <a:off x="256717" y="2083487"/>
                    <a:ext cx="1172044" cy="26160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4289" tIns="34289" rIns="34289" bIns="34289" numCol="1" anchor="t">
                    <a:spAutoFit/>
                  </a:bodyPr>
                  <a:lstStyle>
                    <a:lvl1pPr algn="ctr">
                      <a:defRPr sz="1100" b="1"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rPr sz="825">
                        <a:latin typeface="Calibri" charset="0"/>
                        <a:ea typeface="Calibri" charset="0"/>
                        <a:cs typeface="Calibri" charset="0"/>
                      </a:rPr>
                      <a:t>GFP+ cells</a:t>
                    </a:r>
                  </a:p>
                </p:txBody>
              </p:sp>
              <p:sp>
                <p:nvSpPr>
                  <p:cNvPr id="533" name="Shape 533"/>
                  <p:cNvSpPr/>
                  <p:nvPr/>
                </p:nvSpPr>
                <p:spPr>
                  <a:xfrm rot="16200000">
                    <a:off x="-798186" y="899944"/>
                    <a:ext cx="1865610" cy="27699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4289" tIns="34289" rIns="34289" bIns="34289" numCol="1" anchor="t">
                    <a:spAutoFit/>
                  </a:bodyPr>
                  <a:lstStyle>
                    <a:lvl1pPr algn="ctr">
                      <a:defRPr sz="1200"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rPr sz="900">
                        <a:latin typeface="Calibri" charset="0"/>
                        <a:ea typeface="Calibri" charset="0"/>
                        <a:cs typeface="Calibri" charset="0"/>
                      </a:rPr>
                      <a:t>Colony formation (%)</a:t>
                    </a:r>
                  </a:p>
                </p:txBody>
              </p:sp>
            </p:grpSp>
          </p:grpSp>
          <p:sp>
            <p:nvSpPr>
              <p:cNvPr id="536" name="Shape 536"/>
              <p:cNvSpPr/>
              <p:nvPr/>
            </p:nvSpPr>
            <p:spPr>
              <a:xfrm>
                <a:off x="885009" y="242491"/>
                <a:ext cx="550778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1002464" y="0"/>
                <a:ext cx="507544" cy="276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ns</a:t>
                </a:r>
              </a:p>
            </p:txBody>
          </p:sp>
        </p:grpSp>
        <p:sp>
          <p:nvSpPr>
            <p:cNvPr id="539" name="Shape 539"/>
            <p:cNvSpPr/>
            <p:nvPr/>
          </p:nvSpPr>
          <p:spPr>
            <a:xfrm>
              <a:off x="455003" y="2793999"/>
              <a:ext cx="2952328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200"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900">
                  <a:latin typeface="Calibri" charset="0"/>
                  <a:ea typeface="Calibri" charset="0"/>
                  <a:cs typeface="Calibri" charset="0"/>
                </a:rPr>
                <a:t>No lineage skewing observed </a:t>
              </a:r>
              <a:r>
                <a:rPr sz="900" i="1">
                  <a:latin typeface="Calibri" charset="0"/>
                  <a:ea typeface="Calibri" charset="0"/>
                  <a:cs typeface="Calibri" charset="0"/>
                </a:rPr>
                <a:t>in vitro</a:t>
              </a:r>
            </a:p>
          </p:txBody>
        </p:sp>
      </p:grpSp>
      <p:pic>
        <p:nvPicPr>
          <p:cNvPr id="541" name="image2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596" y="1330254"/>
            <a:ext cx="561521" cy="469280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Shape 542"/>
          <p:cNvSpPr/>
          <p:nvPr/>
        </p:nvSpPr>
        <p:spPr>
          <a:xfrm rot="20878502">
            <a:off x="913180" y="1419108"/>
            <a:ext cx="259279" cy="268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rgbClr val="000000"/>
            </a:solidFill>
            <a:tailEnd type="triangle"/>
          </a:ln>
        </p:spPr>
        <p:txBody>
          <a:bodyPr lIns="34289" rIns="34289" anchor="ctr"/>
          <a:lstStyle/>
          <a:p>
            <a:pPr algn="ctr"/>
            <a:endParaRPr sz="180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48" name="Group 548"/>
          <p:cNvGrpSpPr/>
          <p:nvPr/>
        </p:nvGrpSpPr>
        <p:grpSpPr>
          <a:xfrm>
            <a:off x="3415985" y="694905"/>
            <a:ext cx="2458782" cy="1972221"/>
            <a:chOff x="0" y="0"/>
            <a:chExt cx="3278374" cy="2629627"/>
          </a:xfrm>
        </p:grpSpPr>
        <p:sp>
          <p:nvSpPr>
            <p:cNvPr id="543" name="Shape 543"/>
            <p:cNvSpPr/>
            <p:nvPr/>
          </p:nvSpPr>
          <p:spPr>
            <a:xfrm>
              <a:off x="0" y="0"/>
              <a:ext cx="3278374" cy="338552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6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1200">
                  <a:latin typeface="Calibri" charset="0"/>
                  <a:ea typeface="Calibri" charset="0"/>
                  <a:cs typeface="Calibri" charset="0"/>
                </a:rPr>
                <a:t>Genome editing in HSPCs</a:t>
              </a:r>
            </a:p>
          </p:txBody>
        </p:sp>
        <p:grpSp>
          <p:nvGrpSpPr>
            <p:cNvPr id="547" name="Group 547"/>
            <p:cNvGrpSpPr/>
            <p:nvPr/>
          </p:nvGrpSpPr>
          <p:grpSpPr>
            <a:xfrm>
              <a:off x="484685" y="361435"/>
              <a:ext cx="2528897" cy="2268192"/>
              <a:chOff x="0" y="0"/>
              <a:chExt cx="2528896" cy="2268191"/>
            </a:xfrm>
          </p:grpSpPr>
          <p:pic>
            <p:nvPicPr>
              <p:cNvPr id="544" name="image21.ti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b="12456"/>
              <a:stretch>
                <a:fillRect/>
              </a:stretch>
            </p:blipFill>
            <p:spPr>
              <a:xfrm>
                <a:off x="0" y="0"/>
                <a:ext cx="2528896" cy="20342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5" name="Shape 545"/>
              <p:cNvSpPr/>
              <p:nvPr/>
            </p:nvSpPr>
            <p:spPr>
              <a:xfrm>
                <a:off x="546110" y="2006583"/>
                <a:ext cx="820416" cy="261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1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825">
                    <a:latin typeface="Calibri" charset="0"/>
                    <a:ea typeface="Calibri" charset="0"/>
                    <a:cs typeface="Calibri" charset="0"/>
                  </a:rPr>
                  <a:t>gRNA</a:t>
                </a: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1381360" y="2006583"/>
                <a:ext cx="820416" cy="261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1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825">
                    <a:latin typeface="Calibri" charset="0"/>
                    <a:ea typeface="Calibri" charset="0"/>
                    <a:cs typeface="Calibri" charset="0"/>
                  </a:rPr>
                  <a:t>MS-gRNA</a:t>
                </a:r>
              </a:p>
            </p:txBody>
          </p:sp>
        </p:grpSp>
      </p:grpSp>
      <p:sp>
        <p:nvSpPr>
          <p:cNvPr id="65" name="TextBox 4"/>
          <p:cNvSpPr txBox="1">
            <a:spLocks noChangeArrowheads="1"/>
          </p:cNvSpPr>
          <p:nvPr/>
        </p:nvSpPr>
        <p:spPr bwMode="auto">
          <a:xfrm>
            <a:off x="703023" y="145066"/>
            <a:ext cx="4990533" cy="4154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21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Gene editing: efficient targeting of HSPCs ?…</a:t>
            </a:r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4413" y="806343"/>
            <a:ext cx="1933507" cy="18138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533" y="2991643"/>
            <a:ext cx="1871985" cy="170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54156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 407"/>
          <p:cNvGrpSpPr/>
          <p:nvPr/>
        </p:nvGrpSpPr>
        <p:grpSpPr>
          <a:xfrm>
            <a:off x="2088995" y="1299731"/>
            <a:ext cx="2374994" cy="1166587"/>
            <a:chOff x="0" y="0"/>
            <a:chExt cx="3166656" cy="1555448"/>
          </a:xfrm>
        </p:grpSpPr>
        <p:sp>
          <p:nvSpPr>
            <p:cNvPr id="366" name="Shape 366"/>
            <p:cNvSpPr/>
            <p:nvPr/>
          </p:nvSpPr>
          <p:spPr>
            <a:xfrm flipH="1">
              <a:off x="405976" y="329013"/>
              <a:ext cx="122921" cy="332013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 flipH="1">
              <a:off x="117397" y="396557"/>
              <a:ext cx="557211" cy="264469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2169188" y="91115"/>
              <a:ext cx="997468" cy="261608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100" b="1" i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825">
                  <a:latin typeface="Calibri" charset="0"/>
                  <a:ea typeface="Calibri" charset="0"/>
                  <a:cs typeface="Calibri" charset="0"/>
                </a:rPr>
                <a:t>WAS locus</a:t>
              </a:r>
            </a:p>
          </p:txBody>
        </p:sp>
        <p:sp>
          <p:nvSpPr>
            <p:cNvPr id="369" name="Shape 369"/>
            <p:cNvSpPr/>
            <p:nvPr/>
          </p:nvSpPr>
          <p:spPr>
            <a:xfrm flipH="1" flipV="1">
              <a:off x="997033" y="384657"/>
              <a:ext cx="901856" cy="276370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1303845" y="393045"/>
              <a:ext cx="301651" cy="267982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169188" y="564248"/>
              <a:ext cx="997468" cy="430884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100" b="1" i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825">
                  <a:latin typeface="Calibri" charset="0"/>
                  <a:ea typeface="Calibri" charset="0"/>
                  <a:cs typeface="Calibri" charset="0"/>
                </a:rPr>
                <a:t>Donor template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872844" y="973347"/>
              <a:ext cx="160698" cy="246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569"/>
                  </a:moveTo>
                  <a:lnTo>
                    <a:pt x="5400" y="14569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4569"/>
                  </a:lnTo>
                  <a:lnTo>
                    <a:pt x="21600" y="14569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600">
                  <a:solidFill>
                    <a:schemeClr val="accent3">
                      <a:lumOff val="44000"/>
                    </a:schemeClr>
                  </a:solidFill>
                </a:defRPr>
              </a:pPr>
              <a:endParaRPr sz="12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2169189" y="1257121"/>
              <a:ext cx="997466" cy="261608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100" b="1" i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825">
                  <a:latin typeface="Calibri" charset="0"/>
                  <a:ea typeface="Calibri" charset="0"/>
                  <a:cs typeface="Calibri" charset="0"/>
                </a:rPr>
                <a:t>Edited locus</a:t>
              </a:r>
            </a:p>
          </p:txBody>
        </p:sp>
        <p:grpSp>
          <p:nvGrpSpPr>
            <p:cNvPr id="380" name="Group 380"/>
            <p:cNvGrpSpPr/>
            <p:nvPr/>
          </p:nvGrpSpPr>
          <p:grpSpPr>
            <a:xfrm>
              <a:off x="82713" y="686987"/>
              <a:ext cx="1845569" cy="188752"/>
              <a:chOff x="0" y="14479"/>
              <a:chExt cx="1845567" cy="188750"/>
            </a:xfrm>
          </p:grpSpPr>
          <p:grpSp>
            <p:nvGrpSpPr>
              <p:cNvPr id="378" name="Group 378"/>
              <p:cNvGrpSpPr/>
              <p:nvPr/>
            </p:nvGrpSpPr>
            <p:grpSpPr>
              <a:xfrm>
                <a:off x="0" y="16447"/>
                <a:ext cx="1845568" cy="186784"/>
                <a:chOff x="0" y="0"/>
                <a:chExt cx="1845567" cy="186783"/>
              </a:xfrm>
            </p:grpSpPr>
            <p:grpSp>
              <p:nvGrpSpPr>
                <p:cNvPr id="376" name="Group 376"/>
                <p:cNvGrpSpPr/>
                <p:nvPr/>
              </p:nvGrpSpPr>
              <p:grpSpPr>
                <a:xfrm>
                  <a:off x="323259" y="0"/>
                  <a:ext cx="1522309" cy="186784"/>
                  <a:chOff x="0" y="0"/>
                  <a:chExt cx="1522307" cy="186782"/>
                </a:xfrm>
              </p:grpSpPr>
              <p:sp>
                <p:nvSpPr>
                  <p:cNvPr id="374" name="Shape 374"/>
                  <p:cNvSpPr/>
                  <p:nvPr/>
                </p:nvSpPr>
                <p:spPr>
                  <a:xfrm>
                    <a:off x="0" y="1"/>
                    <a:ext cx="1037646" cy="186782"/>
                  </a:xfrm>
                  <a:prstGeom prst="rect">
                    <a:avLst/>
                  </a:prstGeom>
                  <a:solidFill>
                    <a:srgbClr val="AB75A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4289" tIns="34289" rIns="34289" bIns="34289" numCol="1" anchor="ctr">
                    <a:noAutofit/>
                  </a:bodyPr>
                  <a:lstStyle/>
                  <a:p>
                    <a:pPr algn="ctr">
                      <a:defRPr sz="1600">
                        <a:solidFill>
                          <a:schemeClr val="accent3">
                            <a:lumOff val="44000"/>
                          </a:schemeClr>
                        </a:solidFill>
                      </a:defRPr>
                    </a:pPr>
                    <a:endParaRPr sz="120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199521" y="-1"/>
                    <a:ext cx="322787" cy="186783"/>
                  </a:xfrm>
                  <a:prstGeom prst="rect">
                    <a:avLst/>
                  </a:prstGeom>
                  <a:solidFill>
                    <a:srgbClr val="A6A6A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4289" tIns="34289" rIns="34289" bIns="34289" numCol="1" anchor="ctr">
                    <a:noAutofit/>
                  </a:bodyPr>
                  <a:lstStyle/>
                  <a:p>
                    <a:pPr algn="ctr">
                      <a:defRPr sz="1600">
                        <a:solidFill>
                          <a:schemeClr val="accent3">
                            <a:lumOff val="44000"/>
                          </a:schemeClr>
                        </a:solidFill>
                      </a:defRPr>
                    </a:pPr>
                    <a:endParaRPr sz="120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  <p:sp>
              <p:nvSpPr>
                <p:cNvPr id="377" name="Shape 377"/>
                <p:cNvSpPr/>
                <p:nvPr/>
              </p:nvSpPr>
              <p:spPr>
                <a:xfrm>
                  <a:off x="-1" y="0"/>
                  <a:ext cx="323259" cy="185231"/>
                </a:xfrm>
                <a:prstGeom prst="rect">
                  <a:avLst/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  <a:endParaRPr sz="12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379" name="Shape 379"/>
              <p:cNvSpPr/>
              <p:nvPr/>
            </p:nvSpPr>
            <p:spPr>
              <a:xfrm rot="5400000">
                <a:off x="1350003" y="23091"/>
                <a:ext cx="187201" cy="169978"/>
              </a:xfrm>
              <a:prstGeom prst="triangle">
                <a:avLst/>
              </a:prstGeom>
              <a:solidFill>
                <a:srgbClr val="AB75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386" name="Group 386"/>
            <p:cNvGrpSpPr/>
            <p:nvPr/>
          </p:nvGrpSpPr>
          <p:grpSpPr>
            <a:xfrm>
              <a:off x="288878" y="123045"/>
              <a:ext cx="1008015" cy="261608"/>
              <a:chOff x="0" y="-1"/>
              <a:chExt cx="1008013" cy="261607"/>
            </a:xfrm>
          </p:grpSpPr>
          <p:grpSp>
            <p:nvGrpSpPr>
              <p:cNvPr id="383" name="Group 383"/>
              <p:cNvGrpSpPr/>
              <p:nvPr/>
            </p:nvGrpSpPr>
            <p:grpSpPr>
              <a:xfrm>
                <a:off x="329742" y="-1"/>
                <a:ext cx="678271" cy="261607"/>
                <a:chOff x="0" y="0"/>
                <a:chExt cx="678270" cy="261605"/>
              </a:xfrm>
            </p:grpSpPr>
            <p:sp>
              <p:nvSpPr>
                <p:cNvPr id="381" name="Shape 381"/>
                <p:cNvSpPr/>
                <p:nvPr/>
              </p:nvSpPr>
              <p:spPr>
                <a:xfrm>
                  <a:off x="0" y="45169"/>
                  <a:ext cx="678270" cy="184699"/>
                </a:xfrm>
                <a:prstGeom prst="rect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  <a:endParaRPr sz="12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82" name="Shape 382"/>
                <p:cNvSpPr/>
                <p:nvPr/>
              </p:nvSpPr>
              <p:spPr>
                <a:xfrm>
                  <a:off x="141303" y="0"/>
                  <a:ext cx="474220" cy="2616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>
                  <a:lvl1pPr algn="ctr">
                    <a:defRPr sz="1100" b="1">
                      <a:solidFill>
                        <a:schemeClr val="accent3">
                          <a:lumOff val="44000"/>
                        </a:schemeClr>
                      </a:solidFill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r>
                    <a:rPr sz="825">
                      <a:latin typeface="Calibri" charset="0"/>
                      <a:ea typeface="Calibri" charset="0"/>
                      <a:cs typeface="Calibri" charset="0"/>
                    </a:rPr>
                    <a:t>Ex1</a:t>
                  </a:r>
                </a:p>
              </p:txBody>
            </p:sp>
          </p:grpSp>
          <p:sp>
            <p:nvSpPr>
              <p:cNvPr id="384" name="Shape 384"/>
              <p:cNvSpPr/>
              <p:nvPr/>
            </p:nvSpPr>
            <p:spPr>
              <a:xfrm>
                <a:off x="385728" y="44419"/>
                <a:ext cx="45720" cy="183601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0" y="142736"/>
                <a:ext cx="329743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387" name="Shape 387"/>
            <p:cNvSpPr/>
            <p:nvPr/>
          </p:nvSpPr>
          <p:spPr>
            <a:xfrm>
              <a:off x="1281767" y="260565"/>
              <a:ext cx="329743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 flipH="1">
              <a:off x="1566777" y="187695"/>
              <a:ext cx="90192" cy="1323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 flipH="1">
              <a:off x="1588206" y="196698"/>
              <a:ext cx="90192" cy="13231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400" name="Group 400"/>
            <p:cNvGrpSpPr/>
            <p:nvPr/>
          </p:nvGrpSpPr>
          <p:grpSpPr>
            <a:xfrm>
              <a:off x="79567" y="1278045"/>
              <a:ext cx="2053677" cy="276996"/>
              <a:chOff x="0" y="0"/>
              <a:chExt cx="2053675" cy="276995"/>
            </a:xfrm>
          </p:grpSpPr>
          <p:sp>
            <p:nvSpPr>
              <p:cNvPr id="390" name="Shape 390"/>
              <p:cNvSpPr/>
              <p:nvPr/>
            </p:nvSpPr>
            <p:spPr>
              <a:xfrm>
                <a:off x="128378" y="55496"/>
                <a:ext cx="72001" cy="187201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 sz="12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0" y="143577"/>
                <a:ext cx="126001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1443598" y="51776"/>
                <a:ext cx="341222" cy="187202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 sz="12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185676" y="55606"/>
                <a:ext cx="45720" cy="187202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1770390" y="143577"/>
                <a:ext cx="216001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5" name="Shape 395"/>
              <p:cNvSpPr/>
              <p:nvPr/>
            </p:nvSpPr>
            <p:spPr>
              <a:xfrm flipH="1">
                <a:off x="1942054" y="80965"/>
                <a:ext cx="90192" cy="13231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6" name="Shape 396"/>
              <p:cNvSpPr/>
              <p:nvPr/>
            </p:nvSpPr>
            <p:spPr>
              <a:xfrm flipH="1">
                <a:off x="1963483" y="89968"/>
                <a:ext cx="90192" cy="13231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7" name="Shape 397"/>
              <p:cNvSpPr/>
              <p:nvPr/>
            </p:nvSpPr>
            <p:spPr>
              <a:xfrm>
                <a:off x="228806" y="56725"/>
                <a:ext cx="1037646" cy="186782"/>
              </a:xfrm>
              <a:prstGeom prst="rect">
                <a:avLst/>
              </a:prstGeom>
              <a:solidFill>
                <a:srgbClr val="AB75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 sz="12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8" name="Shape 398"/>
              <p:cNvSpPr/>
              <p:nvPr/>
            </p:nvSpPr>
            <p:spPr>
              <a:xfrm rot="5400000">
                <a:off x="1255548" y="63365"/>
                <a:ext cx="187202" cy="169979"/>
              </a:xfrm>
              <a:prstGeom prst="triangle">
                <a:avLst/>
              </a:prstGeom>
              <a:solidFill>
                <a:srgbClr val="AB75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9" name="Shape 399"/>
              <p:cNvSpPr/>
              <p:nvPr/>
            </p:nvSpPr>
            <p:spPr>
              <a:xfrm>
                <a:off x="126290" y="0"/>
                <a:ext cx="1334487" cy="27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2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coWAS</a:t>
                </a:r>
              </a:p>
            </p:txBody>
          </p:sp>
        </p:grpSp>
        <p:sp>
          <p:nvSpPr>
            <p:cNvPr id="401" name="Shape 401"/>
            <p:cNvSpPr/>
            <p:nvPr/>
          </p:nvSpPr>
          <p:spPr>
            <a:xfrm>
              <a:off x="496480" y="0"/>
              <a:ext cx="471046" cy="2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800" b="1">
                  <a:solidFill>
                    <a:srgbClr val="FF0000"/>
                  </a:solidFill>
                </a:defRPr>
              </a:lvl1pPr>
            </a:lstStyle>
            <a:p>
              <a:r>
                <a:rPr sz="600">
                  <a:latin typeface="Calibri" charset="0"/>
                  <a:ea typeface="Calibri" charset="0"/>
                  <a:cs typeface="Calibri" charset="0"/>
                </a:rPr>
                <a:t>ATG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110991" y="1166989"/>
              <a:ext cx="417906" cy="2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800" b="1">
                  <a:solidFill>
                    <a:srgbClr val="FF0000"/>
                  </a:solidFill>
                </a:defRPr>
              </a:lvl1pPr>
            </a:lstStyle>
            <a:p>
              <a:r>
                <a:rPr sz="600">
                  <a:latin typeface="Calibri" charset="0"/>
                  <a:ea typeface="Calibri" charset="0"/>
                  <a:cs typeface="Calibri" charset="0"/>
                </a:rPr>
                <a:t>ATG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1458631" y="1293840"/>
              <a:ext cx="474221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100" b="1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825">
                  <a:latin typeface="Calibri" charset="0"/>
                  <a:ea typeface="Calibri" charset="0"/>
                  <a:cs typeface="Calibri" charset="0"/>
                </a:rPr>
                <a:t>Ex1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291690" y="619935"/>
              <a:ext cx="133448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coWAS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0" y="639422"/>
              <a:ext cx="466306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HA</a:t>
              </a:r>
            </a:p>
          </p:txBody>
        </p:sp>
        <p:sp>
          <p:nvSpPr>
            <p:cNvPr id="406" name="Shape 406"/>
            <p:cNvSpPr/>
            <p:nvPr/>
          </p:nvSpPr>
          <p:spPr>
            <a:xfrm>
              <a:off x="1536527" y="639422"/>
              <a:ext cx="466308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HA</a:t>
              </a:r>
            </a:p>
          </p:txBody>
        </p:sp>
      </p:grpSp>
      <p:sp>
        <p:nvSpPr>
          <p:cNvPr id="408" name="Shape 408"/>
          <p:cNvSpPr/>
          <p:nvPr/>
        </p:nvSpPr>
        <p:spPr>
          <a:xfrm>
            <a:off x="2195736" y="735547"/>
            <a:ext cx="1836205" cy="276999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16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1200" dirty="0">
                <a:latin typeface="Calibri" charset="0"/>
                <a:ea typeface="Calibri" charset="0"/>
                <a:cs typeface="Calibri" charset="0"/>
              </a:rPr>
              <a:t>Gene editing strategy</a:t>
            </a:r>
          </a:p>
        </p:txBody>
      </p:sp>
      <p:sp>
        <p:nvSpPr>
          <p:cNvPr id="409" name="Shape 409"/>
          <p:cNvSpPr/>
          <p:nvPr/>
        </p:nvSpPr>
        <p:spPr>
          <a:xfrm>
            <a:off x="1173955" y="33338"/>
            <a:ext cx="1819727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000" b="1">
                <a:solidFill>
                  <a:schemeClr val="accent3">
                    <a:lumOff val="44000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1500"/>
              <a:t>Gene editing strategy</a:t>
            </a:r>
          </a:p>
        </p:txBody>
      </p:sp>
      <p:grpSp>
        <p:nvGrpSpPr>
          <p:cNvPr id="425" name="Group 425"/>
          <p:cNvGrpSpPr/>
          <p:nvPr/>
        </p:nvGrpSpPr>
        <p:grpSpPr>
          <a:xfrm>
            <a:off x="5120563" y="1227845"/>
            <a:ext cx="2005367" cy="735294"/>
            <a:chOff x="0" y="-3"/>
            <a:chExt cx="2673822" cy="980391"/>
          </a:xfrm>
        </p:grpSpPr>
        <p:grpSp>
          <p:nvGrpSpPr>
            <p:cNvPr id="423" name="Group 423"/>
            <p:cNvGrpSpPr/>
            <p:nvPr/>
          </p:nvGrpSpPr>
          <p:grpSpPr>
            <a:xfrm>
              <a:off x="0" y="-3"/>
              <a:ext cx="2673822" cy="980391"/>
              <a:chOff x="0" y="-2"/>
              <a:chExt cx="2673821" cy="980389"/>
            </a:xfrm>
          </p:grpSpPr>
          <p:pic>
            <p:nvPicPr>
              <p:cNvPr id="410" name="image10.png" descr="Screen Clippi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2385" r="72254" b="62569"/>
              <a:stretch>
                <a:fillRect/>
              </a:stretch>
            </p:blipFill>
            <p:spPr>
              <a:xfrm>
                <a:off x="630202" y="232570"/>
                <a:ext cx="1904534" cy="7377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1" name="Shape 411"/>
              <p:cNvSpPr/>
              <p:nvPr/>
            </p:nvSpPr>
            <p:spPr>
              <a:xfrm>
                <a:off x="1192231" y="232570"/>
                <a:ext cx="470846" cy="351117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grpSp>
            <p:nvGrpSpPr>
              <p:cNvPr id="417" name="Group 417"/>
              <p:cNvGrpSpPr/>
              <p:nvPr/>
            </p:nvGrpSpPr>
            <p:grpSpPr>
              <a:xfrm>
                <a:off x="1009203" y="-2"/>
                <a:ext cx="673208" cy="710692"/>
                <a:chOff x="-1" y="-1"/>
                <a:chExt cx="673207" cy="710690"/>
              </a:xfrm>
            </p:grpSpPr>
            <p:grpSp>
              <p:nvGrpSpPr>
                <p:cNvPr id="415" name="Group 415"/>
                <p:cNvGrpSpPr/>
                <p:nvPr/>
              </p:nvGrpSpPr>
              <p:grpSpPr>
                <a:xfrm>
                  <a:off x="-1" y="-1"/>
                  <a:ext cx="673207" cy="471429"/>
                  <a:chOff x="-1" y="0"/>
                  <a:chExt cx="673206" cy="471427"/>
                </a:xfrm>
              </p:grpSpPr>
              <p:sp>
                <p:nvSpPr>
                  <p:cNvPr id="412" name="Shape 412"/>
                  <p:cNvSpPr/>
                  <p:nvPr/>
                </p:nvSpPr>
                <p:spPr>
                  <a:xfrm flipH="1" flipV="1">
                    <a:off x="144713" y="321571"/>
                    <a:ext cx="110260" cy="149856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000000"/>
                    </a:solidFill>
                    <a:prstDash val="sysDash"/>
                    <a:round/>
                  </a:ln>
                  <a:effectLst/>
                </p:spPr>
                <p:txBody>
                  <a:bodyPr wrap="square" lIns="34289" tIns="34289" rIns="34289" bIns="34289" numCol="1" anchor="t">
                    <a:noAutofit/>
                  </a:bodyPr>
                  <a:lstStyle/>
                  <a:p>
                    <a:endParaRPr sz="180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413" name="Shape 413"/>
                  <p:cNvSpPr/>
                  <p:nvPr/>
                </p:nvSpPr>
                <p:spPr>
                  <a:xfrm>
                    <a:off x="17756" y="196300"/>
                    <a:ext cx="619937" cy="144017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0B05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4289" tIns="34289" rIns="34289" bIns="3428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chemeClr val="accent3">
                            <a:lumOff val="44000"/>
                          </a:schemeClr>
                        </a:solidFill>
                      </a:defRPr>
                    </a:pPr>
                    <a:endParaRPr sz="180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414" name="Shape 414"/>
                  <p:cNvSpPr/>
                  <p:nvPr/>
                </p:nvSpPr>
                <p:spPr>
                  <a:xfrm>
                    <a:off x="-1" y="0"/>
                    <a:ext cx="673206" cy="27699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34289" tIns="34289" rIns="34289" bIns="34289" numCol="1" anchor="t">
                    <a:spAutoFit/>
                  </a:bodyPr>
                  <a:lstStyle>
                    <a:lvl1pPr>
                      <a:defRPr sz="1200" b="1">
                        <a:latin typeface="+mn-lt"/>
                        <a:ea typeface="+mn-ea"/>
                        <a:cs typeface="+mn-cs"/>
                        <a:sym typeface="Calibri"/>
                      </a:defRPr>
                    </a:lvl1pPr>
                  </a:lstStyle>
                  <a:p>
                    <a:r>
                      <a:rPr sz="900">
                        <a:latin typeface="Calibri" charset="0"/>
                        <a:ea typeface="Calibri" charset="0"/>
                        <a:cs typeface="Calibri" charset="0"/>
                      </a:rPr>
                      <a:t>gRNA</a:t>
                    </a:r>
                  </a:p>
                </p:txBody>
              </p:sp>
            </p:grpSp>
            <p:sp>
              <p:nvSpPr>
                <p:cNvPr id="416" name="Shape 416"/>
                <p:cNvSpPr/>
                <p:nvPr/>
              </p:nvSpPr>
              <p:spPr>
                <a:xfrm>
                  <a:off x="158353" y="402917"/>
                  <a:ext cx="216025" cy="3077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>
                  <a:lvl1pPr>
                    <a:defRPr sz="1400" b="1">
                      <a:solidFill>
                        <a:srgbClr val="00B050"/>
                      </a:solidFill>
                    </a:defRPr>
                  </a:lvl1pPr>
                </a:lstStyle>
                <a:p>
                  <a:r>
                    <a:rPr sz="1050">
                      <a:latin typeface="Calibri" charset="0"/>
                      <a:ea typeface="Calibri" charset="0"/>
                      <a:cs typeface="Calibri" charset="0"/>
                    </a:rPr>
                    <a:t>*</a:t>
                  </a:r>
                </a:p>
              </p:txBody>
            </p:sp>
          </p:grpSp>
          <p:sp>
            <p:nvSpPr>
              <p:cNvPr id="418" name="Shape 418"/>
              <p:cNvSpPr/>
              <p:nvPr/>
            </p:nvSpPr>
            <p:spPr>
              <a:xfrm flipH="1">
                <a:off x="2445959" y="647018"/>
                <a:ext cx="169664" cy="21600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19" name="Shape 419"/>
              <p:cNvSpPr/>
              <p:nvPr/>
            </p:nvSpPr>
            <p:spPr>
              <a:xfrm flipH="1">
                <a:off x="2504157" y="644422"/>
                <a:ext cx="169664" cy="21600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20" name="Shape 420"/>
              <p:cNvSpPr/>
              <p:nvPr/>
            </p:nvSpPr>
            <p:spPr>
              <a:xfrm>
                <a:off x="1315807" y="619198"/>
                <a:ext cx="548321" cy="261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>
                  <a:defRPr sz="1100" b="1">
                    <a:solidFill>
                      <a:schemeClr val="accent3">
                        <a:lumOff val="44000"/>
                      </a:schemeClr>
                    </a:solidFill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825">
                    <a:latin typeface="Calibri" charset="0"/>
                    <a:ea typeface="Calibri" charset="0"/>
                    <a:cs typeface="Calibri" charset="0"/>
                  </a:rPr>
                  <a:t>Ex1</a:t>
                </a:r>
              </a:p>
            </p:txBody>
          </p:sp>
          <p:sp>
            <p:nvSpPr>
              <p:cNvPr id="421" name="Shape 421"/>
              <p:cNvSpPr/>
              <p:nvPr/>
            </p:nvSpPr>
            <p:spPr>
              <a:xfrm>
                <a:off x="1893296" y="628494"/>
                <a:ext cx="554977" cy="261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>
                  <a:defRPr sz="1100" b="1">
                    <a:solidFill>
                      <a:schemeClr val="accent3">
                        <a:lumOff val="44000"/>
                      </a:schemeClr>
                    </a:solidFill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825">
                    <a:latin typeface="Calibri" charset="0"/>
                    <a:ea typeface="Calibri" charset="0"/>
                    <a:cs typeface="Calibri" charset="0"/>
                  </a:rPr>
                  <a:t>Ex2</a:t>
                </a: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0" y="457171"/>
                <a:ext cx="864095" cy="523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ctr">
                  <a:defRPr sz="1400" b="1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rPr sz="1050">
                    <a:latin typeface="Calibri" charset="0"/>
                    <a:ea typeface="Calibri" charset="0"/>
                    <a:cs typeface="Calibri" charset="0"/>
                  </a:rPr>
                  <a:t>WAS</a:t>
                </a:r>
              </a:p>
              <a:p>
                <a:pPr algn="ctr">
                  <a:defRPr sz="1400" b="1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rPr sz="1050">
                    <a:latin typeface="Calibri" charset="0"/>
                    <a:ea typeface="Calibri" charset="0"/>
                    <a:cs typeface="Calibri" charset="0"/>
                  </a:rPr>
                  <a:t>locus</a:t>
                </a:r>
              </a:p>
            </p:txBody>
          </p:sp>
        </p:grpSp>
        <p:sp>
          <p:nvSpPr>
            <p:cNvPr id="424" name="Shape 424"/>
            <p:cNvSpPr/>
            <p:nvPr/>
          </p:nvSpPr>
          <p:spPr>
            <a:xfrm flipV="1">
              <a:off x="1312634" y="332696"/>
              <a:ext cx="108001" cy="1348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ysDash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80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5004048" y="2206443"/>
            <a:ext cx="2115692" cy="265978"/>
            <a:chOff x="0" y="0"/>
            <a:chExt cx="2820921" cy="354636"/>
          </a:xfrm>
        </p:grpSpPr>
        <p:grpSp>
          <p:nvGrpSpPr>
            <p:cNvPr id="450" name="Group 450"/>
            <p:cNvGrpSpPr/>
            <p:nvPr/>
          </p:nvGrpSpPr>
          <p:grpSpPr>
            <a:xfrm>
              <a:off x="568774" y="53832"/>
              <a:ext cx="2252147" cy="286930"/>
              <a:chOff x="-1" y="0"/>
              <a:chExt cx="2252145" cy="286928"/>
            </a:xfrm>
          </p:grpSpPr>
          <p:grpSp>
            <p:nvGrpSpPr>
              <p:cNvPr id="433" name="Group 433"/>
              <p:cNvGrpSpPr/>
              <p:nvPr/>
            </p:nvGrpSpPr>
            <p:grpSpPr>
              <a:xfrm>
                <a:off x="-1" y="9934"/>
                <a:ext cx="319906" cy="233680"/>
                <a:chOff x="0" y="0"/>
                <a:chExt cx="319904" cy="233679"/>
              </a:xfrm>
            </p:grpSpPr>
            <p:sp>
              <p:nvSpPr>
                <p:cNvPr id="426" name="Shape 426"/>
                <p:cNvSpPr/>
                <p:nvPr/>
              </p:nvSpPr>
              <p:spPr>
                <a:xfrm flipH="1">
                  <a:off x="34243" y="140001"/>
                  <a:ext cx="285662" cy="10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27" name="Shape 427"/>
                <p:cNvSpPr/>
                <p:nvPr/>
              </p:nvSpPr>
              <p:spPr>
                <a:xfrm flipH="1">
                  <a:off x="36045" y="140001"/>
                  <a:ext cx="1" cy="9367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28" name="Shape 428"/>
                <p:cNvSpPr/>
                <p:nvPr/>
              </p:nvSpPr>
              <p:spPr>
                <a:xfrm flipH="1">
                  <a:off x="0" y="233679"/>
                  <a:ext cx="34244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29" name="Shape 429"/>
                <p:cNvSpPr/>
                <p:nvPr/>
              </p:nvSpPr>
              <p:spPr>
                <a:xfrm flipH="1">
                  <a:off x="-1" y="0"/>
                  <a:ext cx="1" cy="23368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30" name="Shape 430"/>
                <p:cNvSpPr/>
                <p:nvPr/>
              </p:nvSpPr>
              <p:spPr>
                <a:xfrm flipH="1" flipV="1">
                  <a:off x="0" y="0"/>
                  <a:ext cx="34244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31" name="Shape 431"/>
                <p:cNvSpPr/>
                <p:nvPr/>
              </p:nvSpPr>
              <p:spPr>
                <a:xfrm flipH="1">
                  <a:off x="34243" y="0"/>
                  <a:ext cx="1" cy="9367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32" name="Shape 432"/>
                <p:cNvSpPr/>
                <p:nvPr/>
              </p:nvSpPr>
              <p:spPr>
                <a:xfrm flipH="1" flipV="1">
                  <a:off x="34243" y="93677"/>
                  <a:ext cx="102730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grpSp>
            <p:nvGrpSpPr>
              <p:cNvPr id="441" name="Group 441"/>
              <p:cNvGrpSpPr/>
              <p:nvPr/>
            </p:nvGrpSpPr>
            <p:grpSpPr>
              <a:xfrm>
                <a:off x="1933672" y="6593"/>
                <a:ext cx="318472" cy="233680"/>
                <a:chOff x="0" y="0"/>
                <a:chExt cx="318470" cy="233679"/>
              </a:xfrm>
            </p:grpSpPr>
            <p:sp>
              <p:nvSpPr>
                <p:cNvPr id="434" name="Shape 434"/>
                <p:cNvSpPr/>
                <p:nvPr/>
              </p:nvSpPr>
              <p:spPr>
                <a:xfrm>
                  <a:off x="0" y="140001"/>
                  <a:ext cx="282957" cy="10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35" name="Shape 435"/>
                <p:cNvSpPr/>
                <p:nvPr/>
              </p:nvSpPr>
              <p:spPr>
                <a:xfrm>
                  <a:off x="282424" y="140001"/>
                  <a:ext cx="1" cy="9367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36" name="Shape 436"/>
                <p:cNvSpPr/>
                <p:nvPr/>
              </p:nvSpPr>
              <p:spPr>
                <a:xfrm>
                  <a:off x="282957" y="233679"/>
                  <a:ext cx="34244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37" name="Shape 437"/>
                <p:cNvSpPr/>
                <p:nvPr/>
              </p:nvSpPr>
              <p:spPr>
                <a:xfrm flipH="1">
                  <a:off x="318470" y="0"/>
                  <a:ext cx="1" cy="23368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38" name="Shape 438"/>
                <p:cNvSpPr/>
                <p:nvPr/>
              </p:nvSpPr>
              <p:spPr>
                <a:xfrm>
                  <a:off x="282957" y="0"/>
                  <a:ext cx="34244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39" name="Shape 439"/>
                <p:cNvSpPr/>
                <p:nvPr/>
              </p:nvSpPr>
              <p:spPr>
                <a:xfrm>
                  <a:off x="284227" y="0"/>
                  <a:ext cx="1" cy="9367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40" name="Shape 440"/>
                <p:cNvSpPr/>
                <p:nvPr/>
              </p:nvSpPr>
              <p:spPr>
                <a:xfrm>
                  <a:off x="181128" y="93677"/>
                  <a:ext cx="101829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grpSp>
            <p:nvGrpSpPr>
              <p:cNvPr id="444" name="Group 444"/>
              <p:cNvGrpSpPr/>
              <p:nvPr/>
            </p:nvGrpSpPr>
            <p:grpSpPr>
              <a:xfrm>
                <a:off x="602947" y="55042"/>
                <a:ext cx="1332860" cy="186783"/>
                <a:chOff x="0" y="0"/>
                <a:chExt cx="1332858" cy="186782"/>
              </a:xfrm>
            </p:grpSpPr>
            <p:sp>
              <p:nvSpPr>
                <p:cNvPr id="442" name="Shape 442"/>
                <p:cNvSpPr/>
                <p:nvPr/>
              </p:nvSpPr>
              <p:spPr>
                <a:xfrm>
                  <a:off x="-1" y="1"/>
                  <a:ext cx="908512" cy="186782"/>
                </a:xfrm>
                <a:prstGeom prst="rect">
                  <a:avLst/>
                </a:prstGeom>
                <a:solidFill>
                  <a:srgbClr val="AB75A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chemeClr val="accent3">
                          <a:lumOff val="44000"/>
                        </a:schemeClr>
                      </a:solidFill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 sz="12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443" name="Shape 443"/>
                <p:cNvSpPr/>
                <p:nvPr/>
              </p:nvSpPr>
              <p:spPr>
                <a:xfrm>
                  <a:off x="1050242" y="-1"/>
                  <a:ext cx="282617" cy="186783"/>
                </a:xfrm>
                <a:prstGeom prst="rect">
                  <a:avLst/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chemeClr val="accent3">
                          <a:lumOff val="44000"/>
                        </a:schemeClr>
                      </a:solidFill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 sz="12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445" name="Shape 445"/>
              <p:cNvSpPr/>
              <p:nvPr/>
            </p:nvSpPr>
            <p:spPr>
              <a:xfrm>
                <a:off x="319916" y="55041"/>
                <a:ext cx="283030" cy="185232"/>
              </a:xfrm>
              <a:prstGeom prst="rect">
                <a:avLst/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600">
                    <a:solidFill>
                      <a:schemeClr val="accent3">
                        <a:lumOff val="44000"/>
                      </a:schemeClr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 sz="12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6" name="Shape 446"/>
              <p:cNvSpPr/>
              <p:nvPr/>
            </p:nvSpPr>
            <p:spPr>
              <a:xfrm rot="5400000">
                <a:off x="1490265" y="72261"/>
                <a:ext cx="187201" cy="148825"/>
              </a:xfrm>
              <a:prstGeom prst="triangle">
                <a:avLst/>
              </a:prstGeom>
              <a:solidFill>
                <a:srgbClr val="AB75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510368" y="0"/>
                <a:ext cx="1168410" cy="276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2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coWAS</a:t>
                </a: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259080" y="1744"/>
                <a:ext cx="408275" cy="276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2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HA</a:t>
                </a:r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1587712" y="9935"/>
                <a:ext cx="408275" cy="276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2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HA</a:t>
                </a:r>
              </a:p>
            </p:txBody>
          </p:sp>
        </p:grpSp>
        <p:pic>
          <p:nvPicPr>
            <p:cNvPr id="451" name="image1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1430" t="68299" r="45913" b="23327"/>
            <a:stretch>
              <a:fillRect/>
            </a:stretch>
          </p:blipFill>
          <p:spPr>
            <a:xfrm>
              <a:off x="0" y="0"/>
              <a:ext cx="519258" cy="354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3" name="Shape 453"/>
          <p:cNvSpPr/>
          <p:nvPr/>
        </p:nvSpPr>
        <p:spPr>
          <a:xfrm>
            <a:off x="5227436" y="729949"/>
            <a:ext cx="1836205" cy="276999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16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1200">
                <a:latin typeface="Calibri" charset="0"/>
                <a:ea typeface="Calibri" charset="0"/>
                <a:cs typeface="Calibri" charset="0"/>
              </a:rPr>
              <a:t>Gene editing tools</a:t>
            </a:r>
          </a:p>
        </p:txBody>
      </p:sp>
      <p:sp>
        <p:nvSpPr>
          <p:cNvPr id="454" name="Shape 454"/>
          <p:cNvSpPr/>
          <p:nvPr/>
        </p:nvSpPr>
        <p:spPr>
          <a:xfrm>
            <a:off x="4905403" y="2047384"/>
            <a:ext cx="55940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900">
                <a:latin typeface="Calibri" charset="0"/>
                <a:ea typeface="Calibri" charset="0"/>
                <a:cs typeface="Calibri" charset="0"/>
              </a:rPr>
              <a:t>AAV6</a:t>
            </a:r>
          </a:p>
        </p:txBody>
      </p:sp>
      <p:pic>
        <p:nvPicPr>
          <p:cNvPr id="455" name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2288" y="1115889"/>
            <a:ext cx="484668" cy="418055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/>
          <p:nvPr/>
        </p:nvSpPr>
        <p:spPr>
          <a:xfrm>
            <a:off x="6455600" y="1207398"/>
            <a:ext cx="378043" cy="20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1000" b="1"/>
            </a:lvl1pPr>
          </a:lstStyle>
          <a:p>
            <a:r>
              <a:rPr sz="750">
                <a:latin typeface="Calibri" charset="0"/>
                <a:ea typeface="Calibri" charset="0"/>
                <a:cs typeface="Calibri" charset="0"/>
              </a:rPr>
              <a:t>Cas9</a:t>
            </a:r>
          </a:p>
        </p:txBody>
      </p:sp>
      <p:grpSp>
        <p:nvGrpSpPr>
          <p:cNvPr id="462" name="Group 462"/>
          <p:cNvGrpSpPr/>
          <p:nvPr/>
        </p:nvGrpSpPr>
        <p:grpSpPr>
          <a:xfrm>
            <a:off x="1849287" y="2679302"/>
            <a:ext cx="4774942" cy="2376726"/>
            <a:chOff x="-1" y="0"/>
            <a:chExt cx="6366587" cy="3168966"/>
          </a:xfrm>
        </p:grpSpPr>
        <p:grpSp>
          <p:nvGrpSpPr>
            <p:cNvPr id="460" name="Group 460"/>
            <p:cNvGrpSpPr/>
            <p:nvPr/>
          </p:nvGrpSpPr>
          <p:grpSpPr>
            <a:xfrm>
              <a:off x="1452755" y="0"/>
              <a:ext cx="4913831" cy="3168966"/>
              <a:chOff x="36382" y="0"/>
              <a:chExt cx="4913829" cy="3168965"/>
            </a:xfrm>
          </p:grpSpPr>
          <p:pic>
            <p:nvPicPr>
              <p:cNvPr id="457" name="image13.jpeg" descr="http://www.bloodjournal.org/content/bloodjournal/104/12/3454/F3.large.jpg?width=800&amp;height=600&amp;carousel=1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4060" r="2065" b="60556"/>
              <a:stretch>
                <a:fillRect/>
              </a:stretch>
            </p:blipFill>
            <p:spPr>
              <a:xfrm>
                <a:off x="125799" y="0"/>
                <a:ext cx="4684713" cy="9350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8" name="image14.jpeg" descr="http://www.bloodjournal.org/content/bloodjournal/104/13/4010/F1.large.jpg?width=800&amp;height=600&amp;carousel=1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t="23328" r="815" b="82"/>
              <a:stretch>
                <a:fillRect/>
              </a:stretch>
            </p:blipFill>
            <p:spPr>
              <a:xfrm>
                <a:off x="36382" y="1224278"/>
                <a:ext cx="4427669" cy="19446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9" name="image13.jpeg" descr="http://www.bloodjournal.org/content/bloodjournal/104/12/3454/F3.large.jpg?width=800&amp;height=600&amp;carousel=1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4060" t="40831" r="2065" b="33185"/>
              <a:stretch>
                <a:fillRect/>
              </a:stretch>
            </p:blipFill>
            <p:spPr>
              <a:xfrm>
                <a:off x="125799" y="851852"/>
                <a:ext cx="4824413" cy="5048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1" name="Shape 461"/>
            <p:cNvSpPr/>
            <p:nvPr/>
          </p:nvSpPr>
          <p:spPr>
            <a:xfrm>
              <a:off x="-1" y="387838"/>
              <a:ext cx="158657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r">
                <a:defRPr sz="14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1050">
                  <a:latin typeface="Calibri" charset="0"/>
                  <a:ea typeface="Calibri" charset="0"/>
                  <a:cs typeface="Calibri" charset="0"/>
                </a:rPr>
                <a:t>WAS gene</a:t>
              </a:r>
            </a:p>
          </p:txBody>
        </p:sp>
      </p:grpSp>
      <p:sp>
        <p:nvSpPr>
          <p:cNvPr id="99" name="TextBox 4"/>
          <p:cNvSpPr txBox="1">
            <a:spLocks noChangeArrowheads="1"/>
          </p:cNvSpPr>
          <p:nvPr/>
        </p:nvSpPr>
        <p:spPr bwMode="auto">
          <a:xfrm>
            <a:off x="655631" y="172277"/>
            <a:ext cx="7929569" cy="526297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21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Gene editing approaches for WAS…</a:t>
            </a:r>
          </a:p>
          <a:p>
            <a:pPr eaLnBrk="1" hangingPunct="1"/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 smtClean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 smtClean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 smtClean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 smtClean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 smtClean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 smtClean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/>
            <a:r>
              <a:rPr lang="en-GB" sz="21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						        </a:t>
            </a:r>
            <a:r>
              <a:rPr lang="en-GB" sz="1800" dirty="0" err="1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Alessia</a:t>
            </a:r>
            <a:r>
              <a:rPr lang="en-GB" sz="18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C</a:t>
            </a:r>
            <a:r>
              <a:rPr lang="en-GB" sz="1800" dirty="0" err="1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avazza</a:t>
            </a:r>
            <a:r>
              <a:rPr lang="en-GB" sz="21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				</a:t>
            </a:r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58136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roup 753"/>
          <p:cNvGrpSpPr/>
          <p:nvPr/>
        </p:nvGrpSpPr>
        <p:grpSpPr>
          <a:xfrm>
            <a:off x="2248343" y="603174"/>
            <a:ext cx="1084252" cy="665351"/>
            <a:chOff x="0" y="0"/>
            <a:chExt cx="1445667" cy="887134"/>
          </a:xfrm>
        </p:grpSpPr>
        <p:pic>
          <p:nvPicPr>
            <p:cNvPr id="749" name="image29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6431" r="51392" b="86947"/>
            <a:stretch>
              <a:fillRect/>
            </a:stretch>
          </p:blipFill>
          <p:spPr>
            <a:xfrm>
              <a:off x="432117" y="0"/>
              <a:ext cx="505601" cy="5669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0" name="Shape 750"/>
            <p:cNvSpPr/>
            <p:nvPr/>
          </p:nvSpPr>
          <p:spPr>
            <a:xfrm rot="2105189">
              <a:off x="843858" y="418698"/>
              <a:ext cx="125203" cy="159836"/>
            </a:xfrm>
            <a:prstGeom prst="triangl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105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 rot="18984754">
              <a:off x="348663" y="398218"/>
              <a:ext cx="125203" cy="159836"/>
            </a:xfrm>
            <a:prstGeom prst="triangl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chemeClr val="accent3">
                      <a:lumOff val="44000"/>
                    </a:schemeClr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105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0" y="579361"/>
              <a:ext cx="144566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algn="ctr">
                <a:defRPr sz="1400" b="1"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1050">
                  <a:latin typeface="Calibri" charset="0"/>
                  <a:ea typeface="Calibri" charset="0"/>
                  <a:cs typeface="Calibri" charset="0"/>
                </a:rPr>
                <a:t>WASP</a:t>
              </a:r>
              <a:r>
                <a:rPr sz="1050" baseline="30000">
                  <a:latin typeface="Calibri" charset="0"/>
                  <a:ea typeface="Calibri" charset="0"/>
                  <a:cs typeface="Calibri" charset="0"/>
                </a:rPr>
                <a:t>-/- </a:t>
              </a:r>
              <a:r>
                <a:rPr sz="1050">
                  <a:latin typeface="Calibri" charset="0"/>
                  <a:ea typeface="Calibri" charset="0"/>
                  <a:cs typeface="Calibri" charset="0"/>
                </a:rPr>
                <a:t>HSPCs</a:t>
              </a:r>
            </a:p>
          </p:txBody>
        </p:sp>
      </p:grpSp>
      <p:sp>
        <p:nvSpPr>
          <p:cNvPr id="754" name="Shape 754"/>
          <p:cNvSpPr/>
          <p:nvPr/>
        </p:nvSpPr>
        <p:spPr>
          <a:xfrm>
            <a:off x="2141730" y="1218487"/>
            <a:ext cx="1819370" cy="486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lnSpc>
                <a:spcPct val="150000"/>
              </a:lnSpc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rPr sz="900">
                <a:latin typeface="Calibri" charset="0"/>
                <a:ea typeface="Calibri" charset="0"/>
                <a:cs typeface="Calibri" charset="0"/>
              </a:rPr>
              <a:t>WASP expression (FACS)</a:t>
            </a:r>
          </a:p>
          <a:p>
            <a:pPr>
              <a:lnSpc>
                <a:spcPct val="150000"/>
              </a:lnSpc>
              <a:defRPr sz="1200">
                <a:latin typeface="+mn-lt"/>
                <a:ea typeface="+mn-ea"/>
                <a:cs typeface="+mn-cs"/>
                <a:sym typeface="Calibri"/>
              </a:defRPr>
            </a:pPr>
            <a:r>
              <a:rPr sz="900">
                <a:latin typeface="Calibri" charset="0"/>
                <a:ea typeface="Calibri" charset="0"/>
                <a:cs typeface="Calibri" charset="0"/>
              </a:rPr>
              <a:t>Gene Targeting (ddPCR)</a:t>
            </a:r>
          </a:p>
        </p:txBody>
      </p:sp>
      <p:grpSp>
        <p:nvGrpSpPr>
          <p:cNvPr id="771" name="Group 771"/>
          <p:cNvGrpSpPr/>
          <p:nvPr/>
        </p:nvGrpSpPr>
        <p:grpSpPr>
          <a:xfrm>
            <a:off x="2737891" y="1883732"/>
            <a:ext cx="1718436" cy="2293002"/>
            <a:chOff x="-3879" y="0"/>
            <a:chExt cx="2291247" cy="3057334"/>
          </a:xfrm>
        </p:grpSpPr>
        <p:grpSp>
          <p:nvGrpSpPr>
            <p:cNvPr id="765" name="Group 765"/>
            <p:cNvGrpSpPr/>
            <p:nvPr/>
          </p:nvGrpSpPr>
          <p:grpSpPr>
            <a:xfrm>
              <a:off x="-3879" y="0"/>
              <a:ext cx="2291247" cy="3057334"/>
              <a:chOff x="-3878" y="0"/>
              <a:chExt cx="2291245" cy="3057333"/>
            </a:xfrm>
          </p:grpSpPr>
          <p:grpSp>
            <p:nvGrpSpPr>
              <p:cNvPr id="758" name="Group 758"/>
              <p:cNvGrpSpPr/>
              <p:nvPr/>
            </p:nvGrpSpPr>
            <p:grpSpPr>
              <a:xfrm>
                <a:off x="266717" y="23892"/>
                <a:ext cx="2020650" cy="2851594"/>
                <a:chOff x="0" y="0"/>
                <a:chExt cx="2020648" cy="2851592"/>
              </a:xfrm>
            </p:grpSpPr>
            <p:pic>
              <p:nvPicPr>
                <p:cNvPr id="755" name="image34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3537" t="6509" r="56300" b="3027"/>
                <a:stretch>
                  <a:fillRect/>
                </a:stretch>
              </p:blipFill>
              <p:spPr>
                <a:xfrm>
                  <a:off x="0" y="0"/>
                  <a:ext cx="2020649" cy="28515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56" name="image34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8087" t="41582" r="59252" b="39986"/>
                <a:stretch>
                  <a:fillRect/>
                </a:stretch>
              </p:blipFill>
              <p:spPr>
                <a:xfrm>
                  <a:off x="160763" y="1104470"/>
                  <a:ext cx="1643272" cy="5810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57" name="Shape 757"/>
                <p:cNvSpPr/>
                <p:nvPr/>
              </p:nvSpPr>
              <p:spPr>
                <a:xfrm flipH="1">
                  <a:off x="1224755" y="45553"/>
                  <a:ext cx="1" cy="2628001"/>
                </a:xfrm>
                <a:prstGeom prst="line">
                  <a:avLst/>
                </a:prstGeom>
                <a:noFill/>
                <a:ln w="19050" cap="flat">
                  <a:solidFill>
                    <a:srgbClr val="606060"/>
                  </a:solidFill>
                  <a:prstDash val="dash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759" name="Shape 759"/>
              <p:cNvSpPr/>
              <p:nvPr/>
            </p:nvSpPr>
            <p:spPr>
              <a:xfrm flipH="1">
                <a:off x="272545" y="2921039"/>
                <a:ext cx="684001" cy="1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1482497" y="2917312"/>
                <a:ext cx="756001" cy="1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61" name="Shape 761"/>
              <p:cNvSpPr/>
              <p:nvPr/>
            </p:nvSpPr>
            <p:spPr>
              <a:xfrm flipH="1">
                <a:off x="142577" y="1535816"/>
                <a:ext cx="1" cy="1252777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62" name="Shape 762"/>
              <p:cNvSpPr/>
              <p:nvPr/>
            </p:nvSpPr>
            <p:spPr>
              <a:xfrm flipV="1">
                <a:off x="145705" y="0"/>
                <a:ext cx="1" cy="1067003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63" name="Shape 763"/>
              <p:cNvSpPr/>
              <p:nvPr/>
            </p:nvSpPr>
            <p:spPr>
              <a:xfrm rot="16200000">
                <a:off x="-213091" y="1178318"/>
                <a:ext cx="695422" cy="276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2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count</a:t>
                </a:r>
              </a:p>
            </p:txBody>
          </p:sp>
          <p:sp>
            <p:nvSpPr>
              <p:cNvPr id="764" name="Shape 764"/>
              <p:cNvSpPr/>
              <p:nvPr/>
            </p:nvSpPr>
            <p:spPr>
              <a:xfrm>
                <a:off x="895005" y="2780337"/>
                <a:ext cx="695420" cy="276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2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WASP</a:t>
                </a:r>
              </a:p>
            </p:txBody>
          </p:sp>
        </p:grpSp>
        <p:sp>
          <p:nvSpPr>
            <p:cNvPr id="766" name="Shape 766"/>
            <p:cNvSpPr/>
            <p:nvPr/>
          </p:nvSpPr>
          <p:spPr>
            <a:xfrm>
              <a:off x="343161" y="65941"/>
              <a:ext cx="804870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>
                <a:defRPr sz="1200" b="1"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900">
                  <a:latin typeface="Calibri" charset="0"/>
                  <a:ea typeface="Calibri" charset="0"/>
                  <a:cs typeface="Calibri" charset="0"/>
                </a:rPr>
                <a:t>WASP</a:t>
              </a:r>
              <a:r>
                <a:rPr sz="900" baseline="30000">
                  <a:latin typeface="Calibri" charset="0"/>
                  <a:ea typeface="Calibri" charset="0"/>
                  <a:cs typeface="Calibri" charset="0"/>
                </a:rPr>
                <a:t>-/-</a:t>
              </a:r>
            </a:p>
          </p:txBody>
        </p:sp>
        <p:sp>
          <p:nvSpPr>
            <p:cNvPr id="767" name="Shape 767"/>
            <p:cNvSpPr/>
            <p:nvPr/>
          </p:nvSpPr>
          <p:spPr>
            <a:xfrm>
              <a:off x="343161" y="597556"/>
              <a:ext cx="94925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coWAS_pA</a:t>
              </a:r>
            </a:p>
          </p:txBody>
        </p:sp>
        <p:sp>
          <p:nvSpPr>
            <p:cNvPr id="768" name="Shape 768"/>
            <p:cNvSpPr/>
            <p:nvPr/>
          </p:nvSpPr>
          <p:spPr>
            <a:xfrm>
              <a:off x="343161" y="1102941"/>
              <a:ext cx="1007400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coWAS_UTR</a:t>
              </a:r>
            </a:p>
          </p:txBody>
        </p:sp>
        <p:sp>
          <p:nvSpPr>
            <p:cNvPr id="769" name="Shape 769"/>
            <p:cNvSpPr/>
            <p:nvPr/>
          </p:nvSpPr>
          <p:spPr>
            <a:xfrm>
              <a:off x="343161" y="1649384"/>
              <a:ext cx="94925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WW1.6</a:t>
              </a:r>
            </a:p>
          </p:txBody>
        </p:sp>
        <p:sp>
          <p:nvSpPr>
            <p:cNvPr id="770" name="Shape 770"/>
            <p:cNvSpPr/>
            <p:nvPr/>
          </p:nvSpPr>
          <p:spPr>
            <a:xfrm>
              <a:off x="343161" y="2172048"/>
              <a:ext cx="949257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WT</a:t>
              </a:r>
            </a:p>
          </p:txBody>
        </p:sp>
      </p:grpSp>
      <p:sp>
        <p:nvSpPr>
          <p:cNvPr id="772" name="Shape 772"/>
          <p:cNvSpPr/>
          <p:nvPr/>
        </p:nvSpPr>
        <p:spPr>
          <a:xfrm>
            <a:off x="1448140" y="1723800"/>
            <a:ext cx="3015849" cy="1"/>
          </a:xfrm>
          <a:prstGeom prst="line">
            <a:avLst/>
          </a:prstGeom>
          <a:ln w="19050">
            <a:solidFill>
              <a:srgbClr val="B35CC4"/>
            </a:solidFill>
          </a:ln>
        </p:spPr>
        <p:txBody>
          <a:bodyPr lIns="34289" rIns="34289"/>
          <a:lstStyle/>
          <a:p>
            <a:endParaRPr sz="180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73" name="Table 773"/>
          <p:cNvGraphicFramePr/>
          <p:nvPr>
            <p:extLst/>
          </p:nvPr>
        </p:nvGraphicFramePr>
        <p:xfrm>
          <a:off x="1563732" y="4326785"/>
          <a:ext cx="2846249" cy="658440"/>
        </p:xfrm>
        <a:graphic>
          <a:graphicData uri="http://schemas.openxmlformats.org/drawingml/2006/table">
            <a:tbl>
              <a:tblPr firstRow="1"/>
              <a:tblGrid>
                <a:gridCol w="828393"/>
                <a:gridCol w="707440"/>
                <a:gridCol w="741437"/>
                <a:gridCol w="568979"/>
              </a:tblGrid>
              <a:tr h="219480">
                <a:tc>
                  <a:txBody>
                    <a:bodyPr/>
                    <a:lstStyle/>
                    <a:p>
                      <a:pPr algn="ctr">
                        <a:defRPr sz="12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endParaRPr sz="90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coWAS_pA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coWAS_UTR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WW1.6</a:t>
                      </a:r>
                    </a:p>
                  </a:txBody>
                  <a:tcPr marL="34290" marR="34290" marT="34290" marB="34290" horzOverflow="overflow"/>
                </a:tc>
              </a:tr>
              <a:tr h="2194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mean WASP %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</a:rPr>
                        <a:t>40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</a:rPr>
                        <a:t>25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5</a:t>
                      </a:r>
                    </a:p>
                  </a:txBody>
                  <a:tcPr marL="34290" marR="34290" marT="34290" marB="34290" horzOverflow="overflow"/>
                </a:tc>
              </a:tr>
              <a:tr h="2194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Copy Number</a:t>
                      </a:r>
                    </a:p>
                  </a:txBody>
                  <a:tcPr marL="34290" marR="34290" marT="34290" marB="34290" horzOverflow="overflow">
                    <a:lnB w="12700">
                      <a:solidFill>
                        <a:schemeClr val="accent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1</a:t>
                      </a:r>
                    </a:p>
                  </a:txBody>
                  <a:tcPr marL="34290" marR="34290" marT="34290" marB="34290" horzOverflow="overflow">
                    <a:lnB w="12700">
                      <a:solidFill>
                        <a:schemeClr val="accent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1</a:t>
                      </a:r>
                    </a:p>
                  </a:txBody>
                  <a:tcPr marL="34290" marR="34290" marT="34290" marB="34290" horzOverflow="overflow">
                    <a:lnB w="12700">
                      <a:solidFill>
                        <a:schemeClr val="accent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 dirty="0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1.2</a:t>
                      </a:r>
                    </a:p>
                  </a:txBody>
                  <a:tcPr marL="34290" marR="34290" marT="34290" marB="34290" horzOverflow="overflow">
                    <a:lnB w="12700">
                      <a:solidFill>
                        <a:schemeClr val="accent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74" name="Table 774"/>
          <p:cNvGraphicFramePr/>
          <p:nvPr>
            <p:extLst/>
          </p:nvPr>
        </p:nvGraphicFramePr>
        <p:xfrm>
          <a:off x="4889857" y="4321044"/>
          <a:ext cx="2846249" cy="658440"/>
        </p:xfrm>
        <a:graphic>
          <a:graphicData uri="http://schemas.openxmlformats.org/drawingml/2006/table">
            <a:tbl>
              <a:tblPr firstRow="1"/>
              <a:tblGrid>
                <a:gridCol w="828393"/>
                <a:gridCol w="707440"/>
                <a:gridCol w="741437"/>
                <a:gridCol w="568979"/>
              </a:tblGrid>
              <a:tr h="219480">
                <a:tc>
                  <a:txBody>
                    <a:bodyPr/>
                    <a:lstStyle/>
                    <a:p>
                      <a:pPr algn="ctr">
                        <a:defRPr sz="1200">
                          <a:latin typeface="+mn-lt"/>
                          <a:ea typeface="+mn-ea"/>
                          <a:cs typeface="+mn-cs"/>
                          <a:sym typeface="Calibri"/>
                        </a:defRPr>
                      </a:pPr>
                      <a:endParaRPr sz="90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coWAS_pA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coWAS_UTR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WW1.6</a:t>
                      </a:r>
                    </a:p>
                  </a:txBody>
                  <a:tcPr marL="34290" marR="34290" marT="34290" marB="34290" horzOverflow="overflow"/>
                </a:tc>
              </a:tr>
              <a:tr h="2194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mean WASP %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</a:rPr>
                        <a:t>75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</a:rPr>
                        <a:t>45</a:t>
                      </a:r>
                    </a:p>
                  </a:txBody>
                  <a:tcPr marL="34290" marR="34290" marT="34290" marB="3429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20</a:t>
                      </a:r>
                    </a:p>
                  </a:txBody>
                  <a:tcPr marL="34290" marR="34290" marT="34290" marB="34290" horzOverflow="overflow"/>
                </a:tc>
              </a:tr>
              <a:tr h="2194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 b="1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Copy Number</a:t>
                      </a:r>
                    </a:p>
                  </a:txBody>
                  <a:tcPr marL="34290" marR="34290" marT="34290" marB="34290" horzOverflow="overflow">
                    <a:lnB w="12700">
                      <a:solidFill>
                        <a:schemeClr val="accent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1</a:t>
                      </a:r>
                    </a:p>
                  </a:txBody>
                  <a:tcPr marL="34290" marR="34290" marT="34290" marB="34290" horzOverflow="overflow">
                    <a:lnB w="12700">
                      <a:solidFill>
                        <a:schemeClr val="accent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1</a:t>
                      </a:r>
                    </a:p>
                  </a:txBody>
                  <a:tcPr marL="34290" marR="34290" marT="34290" marB="34290" horzOverflow="overflow">
                    <a:lnB w="12700">
                      <a:solidFill>
                        <a:schemeClr val="accent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 dirty="0">
                          <a:latin typeface="Calibri" charset="0"/>
                          <a:ea typeface="Calibri" charset="0"/>
                          <a:cs typeface="Calibri" charset="0"/>
                          <a:sym typeface="Calibri"/>
                        </a:rPr>
                        <a:t>3.5</a:t>
                      </a:r>
                    </a:p>
                  </a:txBody>
                  <a:tcPr marL="34290" marR="34290" marT="34290" marB="34290" horzOverflow="overflow">
                    <a:lnB w="12700">
                      <a:solidFill>
                        <a:schemeClr val="accent2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78" name="Group 778"/>
          <p:cNvGrpSpPr/>
          <p:nvPr/>
        </p:nvGrpSpPr>
        <p:grpSpPr>
          <a:xfrm>
            <a:off x="1331346" y="2135915"/>
            <a:ext cx="1431038" cy="1893996"/>
            <a:chOff x="0" y="0"/>
            <a:chExt cx="1908049" cy="2525327"/>
          </a:xfrm>
        </p:grpSpPr>
        <p:pic>
          <p:nvPicPr>
            <p:cNvPr id="775" name="image35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26570"/>
            <a:stretch>
              <a:fillRect/>
            </a:stretch>
          </p:blipFill>
          <p:spPr>
            <a:xfrm>
              <a:off x="0" y="0"/>
              <a:ext cx="1908049" cy="2242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6" name="Shape 776"/>
            <p:cNvSpPr/>
            <p:nvPr/>
          </p:nvSpPr>
          <p:spPr>
            <a:xfrm>
              <a:off x="650329" y="2094443"/>
              <a:ext cx="646207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algn="ctr">
                <a:defRPr sz="1100" b="1"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825">
                  <a:latin typeface="Calibri" charset="0"/>
                  <a:ea typeface="Calibri" charset="0"/>
                  <a:cs typeface="Calibri" charset="0"/>
                </a:rPr>
                <a:t>coWAS</a:t>
              </a:r>
            </a:p>
            <a:p>
              <a:pPr algn="ctr">
                <a:defRPr sz="1100" b="1"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825">
                  <a:latin typeface="Calibri" charset="0"/>
                  <a:ea typeface="Calibri" charset="0"/>
                  <a:cs typeface="Calibri" charset="0"/>
                </a:rPr>
                <a:t>pA</a:t>
              </a:r>
            </a:p>
          </p:txBody>
        </p:sp>
        <p:sp>
          <p:nvSpPr>
            <p:cNvPr id="777" name="Shape 777"/>
            <p:cNvSpPr/>
            <p:nvPr/>
          </p:nvSpPr>
          <p:spPr>
            <a:xfrm>
              <a:off x="1153724" y="2094443"/>
              <a:ext cx="646207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algn="ctr">
                <a:defRPr sz="1100" b="1"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825">
                  <a:latin typeface="Calibri" charset="0"/>
                  <a:ea typeface="Calibri" charset="0"/>
                  <a:cs typeface="Calibri" charset="0"/>
                </a:rPr>
                <a:t>coWAS</a:t>
              </a:r>
            </a:p>
            <a:p>
              <a:pPr algn="ctr">
                <a:defRPr sz="1100" b="1"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825">
                  <a:latin typeface="Calibri" charset="0"/>
                  <a:ea typeface="Calibri" charset="0"/>
                  <a:cs typeface="Calibri" charset="0"/>
                </a:rPr>
                <a:t>UTR</a:t>
              </a:r>
            </a:p>
          </p:txBody>
        </p:sp>
      </p:grpSp>
      <p:sp>
        <p:nvSpPr>
          <p:cNvPr id="779" name="Shape 779"/>
          <p:cNvSpPr/>
          <p:nvPr/>
        </p:nvSpPr>
        <p:spPr>
          <a:xfrm>
            <a:off x="1648239" y="1931952"/>
            <a:ext cx="1087558" cy="230832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sz="900">
                <a:latin typeface="Calibri" charset="0"/>
                <a:ea typeface="Calibri" charset="0"/>
                <a:cs typeface="Calibri" charset="0"/>
              </a:rPr>
              <a:t>ddPCR</a:t>
            </a:r>
          </a:p>
        </p:txBody>
      </p:sp>
      <p:sp>
        <p:nvSpPr>
          <p:cNvPr id="780" name="Shape 780"/>
          <p:cNvSpPr/>
          <p:nvPr/>
        </p:nvSpPr>
        <p:spPr>
          <a:xfrm>
            <a:off x="1169621" y="26713"/>
            <a:ext cx="583265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2000" b="1">
                <a:solidFill>
                  <a:schemeClr val="accent3">
                    <a:lumOff val="44000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sz="1500">
                <a:latin typeface="Calibri" charset="0"/>
                <a:ea typeface="Calibri" charset="0"/>
                <a:cs typeface="Calibri" charset="0"/>
              </a:rPr>
              <a:t>Genome targeting restores WASP expression in WASP</a:t>
            </a:r>
            <a:r>
              <a:rPr sz="1500" baseline="30000">
                <a:latin typeface="Calibri" charset="0"/>
                <a:ea typeface="Calibri" charset="0"/>
                <a:cs typeface="Calibri" charset="0"/>
              </a:rPr>
              <a:t>-/-</a:t>
            </a:r>
            <a:r>
              <a:rPr sz="1500">
                <a:latin typeface="Calibri" charset="0"/>
                <a:ea typeface="Calibri" charset="0"/>
                <a:cs typeface="Calibri" charset="0"/>
              </a:rPr>
              <a:t> HSPCs</a:t>
            </a:r>
          </a:p>
        </p:txBody>
      </p:sp>
      <p:grpSp>
        <p:nvGrpSpPr>
          <p:cNvPr id="812" name="Group 812"/>
          <p:cNvGrpSpPr/>
          <p:nvPr/>
        </p:nvGrpSpPr>
        <p:grpSpPr>
          <a:xfrm>
            <a:off x="3599891" y="551115"/>
            <a:ext cx="4211435" cy="3599940"/>
            <a:chOff x="0" y="-1"/>
            <a:chExt cx="5615245" cy="4799917"/>
          </a:xfrm>
        </p:grpSpPr>
        <p:sp>
          <p:nvSpPr>
            <p:cNvPr id="781" name="Shape 781"/>
            <p:cNvSpPr/>
            <p:nvPr/>
          </p:nvSpPr>
          <p:spPr>
            <a:xfrm>
              <a:off x="1810627" y="1817091"/>
              <a:ext cx="1450076" cy="276996"/>
            </a:xfrm>
            <a:prstGeom prst="rect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>
                <a:defRPr sz="12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sz="900">
                  <a:latin typeface="Calibri" charset="0"/>
                  <a:ea typeface="Calibri" charset="0"/>
                  <a:cs typeface="Calibri" charset="0"/>
                </a:rPr>
                <a:t>ddPCR</a:t>
              </a:r>
            </a:p>
          </p:txBody>
        </p:sp>
        <p:grpSp>
          <p:nvGrpSpPr>
            <p:cNvPr id="811" name="Group 811"/>
            <p:cNvGrpSpPr/>
            <p:nvPr/>
          </p:nvGrpSpPr>
          <p:grpSpPr>
            <a:xfrm>
              <a:off x="0" y="-1"/>
              <a:ext cx="5615245" cy="4799917"/>
              <a:chOff x="0" y="0"/>
              <a:chExt cx="5615244" cy="4799915"/>
            </a:xfrm>
          </p:grpSpPr>
          <p:pic>
            <p:nvPicPr>
              <p:cNvPr id="782" name="image30.ti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6311" t="49531" r="58664" b="35054"/>
              <a:stretch>
                <a:fillRect/>
              </a:stretch>
            </p:blipFill>
            <p:spPr>
              <a:xfrm>
                <a:off x="3080399" y="29882"/>
                <a:ext cx="623934" cy="6694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83" name="Shape 783"/>
              <p:cNvSpPr/>
              <p:nvPr/>
            </p:nvSpPr>
            <p:spPr>
              <a:xfrm>
                <a:off x="2749289" y="649709"/>
                <a:ext cx="1260846" cy="307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>
                <a:lvl1pPr algn="ctr">
                  <a:defRPr sz="1400" b="1">
                    <a:effectLst>
                      <a:outerShdw blurRad="38100" dist="38100" dir="2700000" rotWithShape="0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rPr sz="1050" dirty="0">
                    <a:latin typeface="Calibri" charset="0"/>
                    <a:ea typeface="Calibri" charset="0"/>
                    <a:cs typeface="Calibri" charset="0"/>
                  </a:rPr>
                  <a:t>Macrophages</a:t>
                </a:r>
              </a:p>
            </p:txBody>
          </p:sp>
          <p:sp>
            <p:nvSpPr>
              <p:cNvPr id="784" name="Shape 784"/>
              <p:cNvSpPr/>
              <p:nvPr/>
            </p:nvSpPr>
            <p:spPr>
              <a:xfrm>
                <a:off x="79510" y="391348"/>
                <a:ext cx="2296754" cy="1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dash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85" name="Shape 785"/>
              <p:cNvSpPr/>
              <p:nvPr/>
            </p:nvSpPr>
            <p:spPr>
              <a:xfrm>
                <a:off x="2664296" y="917247"/>
                <a:ext cx="2425827" cy="6176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200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WASP expression (FACS)</a:t>
                </a:r>
              </a:p>
              <a:p>
                <a:pPr>
                  <a:lnSpc>
                    <a:spcPct val="150000"/>
                  </a:lnSpc>
                  <a:defRPr sz="1200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Gene Targeting (ddPCR)</a:t>
                </a:r>
              </a:p>
            </p:txBody>
          </p:sp>
          <p:sp>
            <p:nvSpPr>
              <p:cNvPr id="786" name="Shape 786"/>
              <p:cNvSpPr/>
              <p:nvPr/>
            </p:nvSpPr>
            <p:spPr>
              <a:xfrm>
                <a:off x="1594113" y="1563578"/>
                <a:ext cx="4021131" cy="1"/>
              </a:xfrm>
              <a:prstGeom prst="line">
                <a:avLst/>
              </a:prstGeom>
              <a:noFill/>
              <a:ln w="19050" cap="flat">
                <a:solidFill>
                  <a:srgbClr val="00B05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8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grpSp>
            <p:nvGrpSpPr>
              <p:cNvPr id="805" name="Group 805"/>
              <p:cNvGrpSpPr/>
              <p:nvPr/>
            </p:nvGrpSpPr>
            <p:grpSpPr>
              <a:xfrm>
                <a:off x="3328254" y="1742580"/>
                <a:ext cx="2244501" cy="3057335"/>
                <a:chOff x="-3879" y="0"/>
                <a:chExt cx="2244500" cy="3057334"/>
              </a:xfrm>
            </p:grpSpPr>
            <p:grpSp>
              <p:nvGrpSpPr>
                <p:cNvPr id="798" name="Group 798"/>
                <p:cNvGrpSpPr/>
                <p:nvPr/>
              </p:nvGrpSpPr>
              <p:grpSpPr>
                <a:xfrm>
                  <a:off x="-3879" y="0"/>
                  <a:ext cx="2244500" cy="3057334"/>
                  <a:chOff x="-3878" y="0"/>
                  <a:chExt cx="2244498" cy="3057333"/>
                </a:xfrm>
              </p:grpSpPr>
              <p:grpSp>
                <p:nvGrpSpPr>
                  <p:cNvPr id="796" name="Group 796"/>
                  <p:cNvGrpSpPr/>
                  <p:nvPr/>
                </p:nvGrpSpPr>
                <p:grpSpPr>
                  <a:xfrm>
                    <a:off x="-3878" y="0"/>
                    <a:ext cx="2244498" cy="3057333"/>
                    <a:chOff x="-3877" y="0"/>
                    <a:chExt cx="2244496" cy="3057332"/>
                  </a:xfrm>
                </p:grpSpPr>
                <p:sp>
                  <p:nvSpPr>
                    <p:cNvPr id="787" name="Shape 787"/>
                    <p:cNvSpPr/>
                    <p:nvPr/>
                  </p:nvSpPr>
                  <p:spPr>
                    <a:xfrm flipH="1">
                      <a:off x="272545" y="2921039"/>
                      <a:ext cx="684001" cy="1"/>
                    </a:xfrm>
                    <a:prstGeom prst="line">
                      <a:avLst/>
                    </a:prstGeom>
                    <a:noFill/>
                    <a:ln w="6350" cap="flat">
                      <a:solidFill>
                        <a:srgbClr val="000000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34289" tIns="34289" rIns="34289" bIns="34289" numCol="1" anchor="t">
                      <a:noAutofit/>
                    </a:bodyPr>
                    <a:lstStyle/>
                    <a:p>
                      <a:endParaRPr sz="180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p:txBody>
                </p:sp>
                <p:sp>
                  <p:nvSpPr>
                    <p:cNvPr id="788" name="Shape 788"/>
                    <p:cNvSpPr/>
                    <p:nvPr/>
                  </p:nvSpPr>
                  <p:spPr>
                    <a:xfrm>
                      <a:off x="1482497" y="2917312"/>
                      <a:ext cx="756001" cy="1"/>
                    </a:xfrm>
                    <a:prstGeom prst="line">
                      <a:avLst/>
                    </a:prstGeom>
                    <a:noFill/>
                    <a:ln w="6350" cap="flat">
                      <a:solidFill>
                        <a:srgbClr val="000000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34289" tIns="34289" rIns="34289" bIns="34289" numCol="1" anchor="t">
                      <a:noAutofit/>
                    </a:bodyPr>
                    <a:lstStyle/>
                    <a:p>
                      <a:endParaRPr sz="180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p:txBody>
                </p:sp>
                <p:sp>
                  <p:nvSpPr>
                    <p:cNvPr id="789" name="Shape 789"/>
                    <p:cNvSpPr/>
                    <p:nvPr/>
                  </p:nvSpPr>
                  <p:spPr>
                    <a:xfrm flipH="1">
                      <a:off x="142577" y="1535816"/>
                      <a:ext cx="1" cy="1252777"/>
                    </a:xfrm>
                    <a:prstGeom prst="line">
                      <a:avLst/>
                    </a:prstGeom>
                    <a:noFill/>
                    <a:ln w="6350" cap="flat">
                      <a:solidFill>
                        <a:srgbClr val="000000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34289" tIns="34289" rIns="34289" bIns="34289" numCol="1" anchor="t">
                      <a:noAutofit/>
                    </a:bodyPr>
                    <a:lstStyle/>
                    <a:p>
                      <a:endParaRPr sz="180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p:txBody>
                </p:sp>
                <p:sp>
                  <p:nvSpPr>
                    <p:cNvPr id="790" name="Shape 790"/>
                    <p:cNvSpPr/>
                    <p:nvPr/>
                  </p:nvSpPr>
                  <p:spPr>
                    <a:xfrm flipV="1">
                      <a:off x="145705" y="0"/>
                      <a:ext cx="1" cy="1067003"/>
                    </a:xfrm>
                    <a:prstGeom prst="line">
                      <a:avLst/>
                    </a:prstGeom>
                    <a:noFill/>
                    <a:ln w="6350" cap="flat">
                      <a:solidFill>
                        <a:srgbClr val="000000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34289" tIns="34289" rIns="34289" bIns="34289" numCol="1" anchor="t">
                      <a:noAutofit/>
                    </a:bodyPr>
                    <a:lstStyle/>
                    <a:p>
                      <a:endParaRPr sz="180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p:txBody>
                </p:sp>
                <p:sp>
                  <p:nvSpPr>
                    <p:cNvPr id="791" name="Shape 791"/>
                    <p:cNvSpPr/>
                    <p:nvPr/>
                  </p:nvSpPr>
                  <p:spPr>
                    <a:xfrm rot="16200000">
                      <a:off x="-213091" y="1178319"/>
                      <a:ext cx="695423" cy="27699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34289" tIns="34289" rIns="34289" bIns="34289" numCol="1" anchor="t">
                      <a:spAutoFit/>
                    </a:bodyPr>
                    <a:lstStyle>
                      <a:lvl1pPr algn="ctr">
                        <a:defRPr sz="1200" b="1">
                          <a:latin typeface="+mn-lt"/>
                          <a:ea typeface="+mn-ea"/>
                          <a:cs typeface="+mn-cs"/>
                          <a:sym typeface="Calibri"/>
                        </a:defRPr>
                      </a:lvl1pPr>
                    </a:lstStyle>
                    <a:p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</a:rPr>
                        <a:t>count</a:t>
                      </a:r>
                    </a:p>
                  </p:txBody>
                </p:sp>
                <p:sp>
                  <p:nvSpPr>
                    <p:cNvPr id="792" name="Shape 792"/>
                    <p:cNvSpPr/>
                    <p:nvPr/>
                  </p:nvSpPr>
                  <p:spPr>
                    <a:xfrm>
                      <a:off x="895006" y="2780337"/>
                      <a:ext cx="695421" cy="276995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34289" tIns="34289" rIns="34289" bIns="34289" numCol="1" anchor="t">
                      <a:spAutoFit/>
                    </a:bodyPr>
                    <a:lstStyle>
                      <a:lvl1pPr algn="ctr">
                        <a:defRPr sz="1200" b="1">
                          <a:latin typeface="+mn-lt"/>
                          <a:ea typeface="+mn-ea"/>
                          <a:cs typeface="+mn-cs"/>
                          <a:sym typeface="Calibri"/>
                        </a:defRPr>
                      </a:lvl1pPr>
                    </a:lstStyle>
                    <a:p>
                      <a:r>
                        <a:rPr sz="900">
                          <a:latin typeface="Calibri" charset="0"/>
                          <a:ea typeface="Calibri" charset="0"/>
                          <a:cs typeface="Calibri" charset="0"/>
                        </a:rPr>
                        <a:t>WASP</a:t>
                      </a:r>
                    </a:p>
                  </p:txBody>
                </p:sp>
                <p:grpSp>
                  <p:nvGrpSpPr>
                    <p:cNvPr id="795" name="Group 795"/>
                    <p:cNvGrpSpPr/>
                    <p:nvPr/>
                  </p:nvGrpSpPr>
                  <p:grpSpPr>
                    <a:xfrm>
                      <a:off x="305775" y="18672"/>
                      <a:ext cx="1934844" cy="2824453"/>
                      <a:chOff x="0" y="0"/>
                      <a:chExt cx="1934842" cy="2824452"/>
                    </a:xfrm>
                  </p:grpSpPr>
                  <p:pic>
                    <p:nvPicPr>
                      <p:cNvPr id="793" name="image36.png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/>
                      </a:blip>
                      <a:srcRect l="4725" r="60625" b="1801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1934844" cy="2824453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794" name="image36.png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/>
                      </a:blip>
                      <a:srcRect l="9895" t="57454" r="63772" b="23880"/>
                      <a:stretch>
                        <a:fillRect/>
                      </a:stretch>
                    </p:blipFill>
                    <p:spPr>
                      <a:xfrm>
                        <a:off x="260047" y="1657911"/>
                        <a:ext cx="1470438" cy="536857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</p:grpSp>
              </p:grpSp>
              <p:pic>
                <p:nvPicPr>
                  <p:cNvPr id="797" name="image36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rcRect l="7208" t="41160" r="62550" b="42419"/>
                  <a:stretch>
                    <a:fillRect/>
                  </a:stretch>
                </p:blipFill>
                <p:spPr>
                  <a:xfrm>
                    <a:off x="407503" y="1204264"/>
                    <a:ext cx="1688743" cy="47232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sp>
              <p:nvSpPr>
                <p:cNvPr id="799" name="Shape 799"/>
                <p:cNvSpPr/>
                <p:nvPr/>
              </p:nvSpPr>
              <p:spPr>
                <a:xfrm>
                  <a:off x="334609" y="64227"/>
                  <a:ext cx="804870" cy="2769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/>
                <a:p>
                  <a:pPr>
                    <a:defRPr sz="1200" b="1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r>
                    <a:rPr sz="900">
                      <a:latin typeface="Calibri" charset="0"/>
                      <a:ea typeface="Calibri" charset="0"/>
                      <a:cs typeface="Calibri" charset="0"/>
                    </a:rPr>
                    <a:t>WASP</a:t>
                  </a:r>
                  <a:r>
                    <a:rPr sz="900" baseline="30000">
                      <a:latin typeface="Calibri" charset="0"/>
                      <a:ea typeface="Calibri" charset="0"/>
                      <a:cs typeface="Calibri" charset="0"/>
                    </a:rPr>
                    <a:t>-/-</a:t>
                  </a:r>
                </a:p>
              </p:txBody>
            </p:sp>
            <p:sp>
              <p:nvSpPr>
                <p:cNvPr id="800" name="Shape 800"/>
                <p:cNvSpPr/>
                <p:nvPr/>
              </p:nvSpPr>
              <p:spPr>
                <a:xfrm>
                  <a:off x="334609" y="595840"/>
                  <a:ext cx="949258" cy="2769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>
                  <a:lvl1pPr>
                    <a:defRPr sz="1200" b="1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r>
                    <a:rPr sz="900">
                      <a:latin typeface="Calibri" charset="0"/>
                      <a:ea typeface="Calibri" charset="0"/>
                      <a:cs typeface="Calibri" charset="0"/>
                    </a:rPr>
                    <a:t>coWAS_pA</a:t>
                  </a:r>
                </a:p>
              </p:txBody>
            </p:sp>
            <p:sp>
              <p:nvSpPr>
                <p:cNvPr id="801" name="Shape 801"/>
                <p:cNvSpPr/>
                <p:nvPr/>
              </p:nvSpPr>
              <p:spPr>
                <a:xfrm>
                  <a:off x="334609" y="1101228"/>
                  <a:ext cx="1007399" cy="2769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>
                  <a:lvl1pPr>
                    <a:defRPr sz="1200" b="1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r>
                    <a:rPr sz="900">
                      <a:latin typeface="Calibri" charset="0"/>
                      <a:ea typeface="Calibri" charset="0"/>
                      <a:cs typeface="Calibri" charset="0"/>
                    </a:rPr>
                    <a:t>coWAS_UTR</a:t>
                  </a:r>
                </a:p>
              </p:txBody>
            </p:sp>
            <p:sp>
              <p:nvSpPr>
                <p:cNvPr id="802" name="Shape 802"/>
                <p:cNvSpPr/>
                <p:nvPr/>
              </p:nvSpPr>
              <p:spPr>
                <a:xfrm>
                  <a:off x="341813" y="1635779"/>
                  <a:ext cx="949258" cy="2769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>
                  <a:lvl1pPr>
                    <a:defRPr sz="1200" b="1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r>
                    <a:rPr sz="900">
                      <a:latin typeface="Calibri" charset="0"/>
                      <a:ea typeface="Calibri" charset="0"/>
                      <a:cs typeface="Calibri" charset="0"/>
                    </a:rPr>
                    <a:t>WW1.6</a:t>
                  </a:r>
                </a:p>
              </p:txBody>
            </p:sp>
            <p:sp>
              <p:nvSpPr>
                <p:cNvPr id="803" name="Shape 803"/>
                <p:cNvSpPr/>
                <p:nvPr/>
              </p:nvSpPr>
              <p:spPr>
                <a:xfrm>
                  <a:off x="334609" y="2170333"/>
                  <a:ext cx="949258" cy="2769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>
                  <a:lvl1pPr>
                    <a:defRPr sz="1200" b="1">
                      <a:latin typeface="+mn-lt"/>
                      <a:ea typeface="+mn-ea"/>
                      <a:cs typeface="+mn-cs"/>
                      <a:sym typeface="Calibri"/>
                    </a:defRPr>
                  </a:lvl1pPr>
                </a:lstStyle>
                <a:p>
                  <a:r>
                    <a:rPr sz="900">
                      <a:latin typeface="Calibri" charset="0"/>
                      <a:ea typeface="Calibri" charset="0"/>
                      <a:cs typeface="Calibri" charset="0"/>
                    </a:rPr>
                    <a:t>WT</a:t>
                  </a:r>
                </a:p>
              </p:txBody>
            </p:sp>
            <p:sp>
              <p:nvSpPr>
                <p:cNvPr id="804" name="Shape 804"/>
                <p:cNvSpPr/>
                <p:nvPr/>
              </p:nvSpPr>
              <p:spPr>
                <a:xfrm flipH="1">
                  <a:off x="1573749" y="64226"/>
                  <a:ext cx="1" cy="2628001"/>
                </a:xfrm>
                <a:prstGeom prst="line">
                  <a:avLst/>
                </a:prstGeom>
                <a:noFill/>
                <a:ln w="19050" cap="flat">
                  <a:solidFill>
                    <a:srgbClr val="606060"/>
                  </a:solidFill>
                  <a:prstDash val="dash"/>
                  <a:round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80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grpSp>
            <p:nvGrpSpPr>
              <p:cNvPr id="809" name="Group 809"/>
              <p:cNvGrpSpPr/>
              <p:nvPr/>
            </p:nvGrpSpPr>
            <p:grpSpPr>
              <a:xfrm>
                <a:off x="1385117" y="2095743"/>
                <a:ext cx="1990346" cy="2527706"/>
                <a:chOff x="0" y="0"/>
                <a:chExt cx="1990345" cy="2527705"/>
              </a:xfrm>
            </p:grpSpPr>
            <p:pic>
              <p:nvPicPr>
                <p:cNvPr id="806" name="image37.jpe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rcRect b="29566"/>
                <a:stretch>
                  <a:fillRect/>
                </a:stretch>
              </p:blipFill>
              <p:spPr>
                <a:xfrm>
                  <a:off x="0" y="0"/>
                  <a:ext cx="1990345" cy="21511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07" name="Shape 807"/>
                <p:cNvSpPr/>
                <p:nvPr/>
              </p:nvSpPr>
              <p:spPr>
                <a:xfrm>
                  <a:off x="750065" y="2096821"/>
                  <a:ext cx="646209" cy="4308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/>
                <a:p>
                  <a:pPr algn="ctr">
                    <a:defRPr sz="1100" b="1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r>
                    <a:rPr sz="825">
                      <a:latin typeface="Calibri" charset="0"/>
                      <a:ea typeface="Calibri" charset="0"/>
                      <a:cs typeface="Calibri" charset="0"/>
                    </a:rPr>
                    <a:t>coWAS</a:t>
                  </a:r>
                </a:p>
                <a:p>
                  <a:pPr algn="ctr">
                    <a:defRPr sz="1100" b="1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r>
                    <a:rPr sz="825">
                      <a:latin typeface="Calibri" charset="0"/>
                      <a:ea typeface="Calibri" charset="0"/>
                      <a:cs typeface="Calibri" charset="0"/>
                    </a:rPr>
                    <a:t>pA</a:t>
                  </a:r>
                </a:p>
              </p:txBody>
            </p:sp>
            <p:sp>
              <p:nvSpPr>
                <p:cNvPr id="808" name="Shape 808"/>
                <p:cNvSpPr/>
                <p:nvPr/>
              </p:nvSpPr>
              <p:spPr>
                <a:xfrm>
                  <a:off x="1253460" y="2096822"/>
                  <a:ext cx="646209" cy="4308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4289" tIns="34289" rIns="34289" bIns="34289" numCol="1" anchor="t">
                  <a:spAutoFit/>
                </a:bodyPr>
                <a:lstStyle/>
                <a:p>
                  <a:pPr algn="ctr">
                    <a:defRPr sz="1100" b="1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r>
                    <a:rPr sz="825">
                      <a:latin typeface="Calibri" charset="0"/>
                      <a:ea typeface="Calibri" charset="0"/>
                      <a:cs typeface="Calibri" charset="0"/>
                    </a:rPr>
                    <a:t>coWAS</a:t>
                  </a:r>
                </a:p>
                <a:p>
                  <a:pPr algn="ctr">
                    <a:defRPr sz="1100" b="1">
                      <a:latin typeface="+mn-lt"/>
                      <a:ea typeface="+mn-ea"/>
                      <a:cs typeface="+mn-cs"/>
                      <a:sym typeface="Calibri"/>
                    </a:defRPr>
                  </a:pPr>
                  <a:r>
                    <a:rPr sz="825">
                      <a:latin typeface="Calibri" charset="0"/>
                      <a:ea typeface="Calibri" charset="0"/>
                      <a:cs typeface="Calibri" charset="0"/>
                    </a:rPr>
                    <a:t>UTR</a:t>
                  </a:r>
                </a:p>
              </p:txBody>
            </p:sp>
          </p:grpSp>
          <p:sp>
            <p:nvSpPr>
              <p:cNvPr id="810" name="Shape 810"/>
              <p:cNvSpPr/>
              <p:nvPr/>
            </p:nvSpPr>
            <p:spPr>
              <a:xfrm>
                <a:off x="0" y="0"/>
                <a:ext cx="2425826" cy="340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ctr">
                  <a:lnSpc>
                    <a:spcPct val="150000"/>
                  </a:lnSpc>
                  <a:defRPr sz="1200" i="1">
                    <a:latin typeface="+mn-lt"/>
                    <a:ea typeface="+mn-ea"/>
                    <a:cs typeface="+mn-cs"/>
                    <a:sym typeface="Calibri"/>
                  </a:defRPr>
                </a:pPr>
                <a:r>
                  <a:rPr sz="900">
                    <a:latin typeface="Calibri" charset="0"/>
                    <a:ea typeface="Calibri" charset="0"/>
                    <a:cs typeface="Calibri" charset="0"/>
                  </a:rPr>
                  <a:t>in vitro differentiation</a:t>
                </a:r>
              </a:p>
            </p:txBody>
          </p:sp>
        </p:grpSp>
      </p:grpSp>
      <p:sp>
        <p:nvSpPr>
          <p:cNvPr id="66" name="TextBox 4"/>
          <p:cNvSpPr txBox="1">
            <a:spLocks noChangeArrowheads="1"/>
          </p:cNvSpPr>
          <p:nvPr/>
        </p:nvSpPr>
        <p:spPr bwMode="auto">
          <a:xfrm>
            <a:off x="535444" y="146354"/>
            <a:ext cx="3857531" cy="4154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210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Successful editing of WAS HSPCs…</a:t>
            </a:r>
            <a:endParaRPr lang="en-GB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490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5"/>
          <p:cNvSpPr txBox="1">
            <a:spLocks noChangeArrowheads="1"/>
          </p:cNvSpPr>
          <p:nvPr/>
        </p:nvSpPr>
        <p:spPr bwMode="auto">
          <a:xfrm>
            <a:off x="1254205" y="226605"/>
            <a:ext cx="674679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de-DE" sz="2100" dirty="0">
                <a:latin typeface="Calibri Light" charset="0"/>
                <a:ea typeface="Calibri Light" charset="0"/>
                <a:cs typeface="Calibri Light" charset="0"/>
              </a:rPr>
              <a:t>Gene </a:t>
            </a:r>
            <a:r>
              <a:rPr lang="de-DE" sz="2100" dirty="0" err="1">
                <a:latin typeface="Calibri Light" charset="0"/>
                <a:ea typeface="Calibri Light" charset="0"/>
                <a:cs typeface="Calibri Light" charset="0"/>
              </a:rPr>
              <a:t>editing</a:t>
            </a:r>
            <a:r>
              <a:rPr lang="de-DE" sz="21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de-DE" sz="2100" dirty="0" err="1">
                <a:latin typeface="Calibri Light" charset="0"/>
                <a:ea typeface="Calibri Light" charset="0"/>
                <a:cs typeface="Calibri Light" charset="0"/>
              </a:rPr>
              <a:t>and</a:t>
            </a:r>
            <a:r>
              <a:rPr lang="de-DE" sz="21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de-DE" sz="2100" dirty="0" err="1">
                <a:latin typeface="Calibri Light" charset="0"/>
                <a:ea typeface="Calibri Light" charset="0"/>
                <a:cs typeface="Calibri Light" charset="0"/>
              </a:rPr>
              <a:t>repair</a:t>
            </a:r>
            <a:r>
              <a:rPr lang="de-DE" sz="2100" dirty="0">
                <a:latin typeface="Calibri Light" charset="0"/>
                <a:ea typeface="Calibri Light" charset="0"/>
                <a:cs typeface="Calibri Light" charset="0"/>
              </a:rPr>
              <a:t>: CRISPR Cas9 IL7Ra SCID.....</a:t>
            </a:r>
          </a:p>
        </p:txBody>
      </p:sp>
      <p:pic>
        <p:nvPicPr>
          <p:cNvPr id="109572" name="Picture 1" descr="Screen Shot 2015-09-30 at 07.42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83" y="684783"/>
            <a:ext cx="1834753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34" y="1700386"/>
            <a:ext cx="3051803" cy="2145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87" y="1196953"/>
            <a:ext cx="3044243" cy="21452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37" y="3275550"/>
            <a:ext cx="2738321" cy="158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3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2" descr="Screen Shot 2016-06-08 at 04.35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2502694"/>
            <a:ext cx="1799035" cy="223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1245394" y="425054"/>
            <a:ext cx="6367463" cy="972740"/>
          </a:xfrm>
        </p:spPr>
        <p:txBody>
          <a:bodyPr/>
          <a:lstStyle/>
          <a:p>
            <a:r>
              <a:rPr lang="en-US" dirty="0">
                <a:latin typeface="Calibri" charset="0"/>
                <a:ea typeface="MS PGothic" charset="0"/>
                <a:cs typeface="Calibri" charset="0"/>
              </a:rPr>
              <a:t>Technological innovation and new targets</a:t>
            </a:r>
            <a:r>
              <a:rPr lang="is-IS" dirty="0">
                <a:latin typeface="Calibri" charset="0"/>
                <a:ea typeface="MS PGothic" charset="0"/>
                <a:cs typeface="Calibri" charset="0"/>
              </a:rPr>
              <a:t>…</a:t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/>
            </a:r>
            <a:br>
              <a:rPr lang="is-IS" dirty="0">
                <a:latin typeface="Calibri" charset="0"/>
                <a:ea typeface="MS PGothic" charset="0"/>
                <a:cs typeface="Calibri" charset="0"/>
              </a:rPr>
            </a:br>
            <a:r>
              <a:rPr lang="is-IS" dirty="0">
                <a:latin typeface="Calibri" charset="0"/>
                <a:ea typeface="MS PGothic" charset="0"/>
                <a:cs typeface="Calibri" charset="0"/>
              </a:rPr>
              <a:t>						</a:t>
            </a:r>
            <a:endParaRPr lang="en-US" dirty="0">
              <a:latin typeface="Calibri" charset="0"/>
              <a:ea typeface="MS PGothic" charset="0"/>
              <a:cs typeface="Calibri" charset="0"/>
            </a:endParaRPr>
          </a:p>
        </p:txBody>
      </p:sp>
      <p:pic>
        <p:nvPicPr>
          <p:cNvPr id="11059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06079"/>
            <a:ext cx="3028950" cy="170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1023938"/>
            <a:ext cx="2105025" cy="147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6" y="2933700"/>
            <a:ext cx="196572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8" name="Picture 10" descr="Screen Shot 2016-06-09 at 18.08.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2857500"/>
            <a:ext cx="22669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9" name="ZoneTexte 7"/>
          <p:cNvSpPr txBox="1">
            <a:spLocks noChangeArrowheads="1"/>
          </p:cNvSpPr>
          <p:nvPr/>
        </p:nvSpPr>
        <p:spPr bwMode="auto">
          <a:xfrm>
            <a:off x="1472804" y="215503"/>
            <a:ext cx="695682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21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Efficient gene editing </a:t>
            </a:r>
            <a:r>
              <a:rPr lang="en-GB" sz="21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in </a:t>
            </a:r>
            <a:r>
              <a:rPr lang="en-GB" sz="210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allogeneic T </a:t>
            </a:r>
            <a:r>
              <a:rPr lang="en-GB" sz="21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cells (</a:t>
            </a:r>
            <a:r>
              <a:rPr lang="en-GB" sz="2100" dirty="0" err="1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Qasim</a:t>
            </a:r>
            <a:r>
              <a:rPr lang="en-GB" sz="21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, </a:t>
            </a:r>
            <a:r>
              <a:rPr lang="en-GB" sz="2100" dirty="0" err="1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Veys</a:t>
            </a:r>
            <a:r>
              <a:rPr lang="mr-IN" sz="21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GB" sz="21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  <a:r>
              <a:rPr lang="it-IT" sz="2100" dirty="0" smtClean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….</a:t>
            </a:r>
            <a:endParaRPr lang="fr-FR" sz="21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4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04420" y="914950"/>
            <a:ext cx="4969891" cy="3208868"/>
            <a:chOff x="451612" y="1190977"/>
            <a:chExt cx="7043102" cy="4545914"/>
          </a:xfrm>
        </p:grpSpPr>
        <p:pic>
          <p:nvPicPr>
            <p:cNvPr id="51201" name="Picture 3" descr="Screen Shot 2014-06-13 at 20.34.4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813" y="1190977"/>
              <a:ext cx="6077901" cy="454591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urved Connector 5"/>
            <p:cNvCxnSpPr/>
            <p:nvPr/>
          </p:nvCxnSpPr>
          <p:spPr>
            <a:xfrm flipV="1">
              <a:off x="1315743" y="1788131"/>
              <a:ext cx="5116195" cy="311612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6600"/>
              </a:solidFill>
              <a:headEnd type="oval"/>
              <a:tailEnd type="triangle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2132777" y="3243463"/>
              <a:ext cx="666768" cy="5990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26000"/>
                  </a:schemeClr>
                </a:gs>
                <a:gs pos="80000">
                  <a:schemeClr val="accent1">
                    <a:shade val="93000"/>
                    <a:satMod val="130000"/>
                    <a:alpha val="26000"/>
                  </a:schemeClr>
                </a:gs>
                <a:gs pos="100000">
                  <a:schemeClr val="accent1">
                    <a:shade val="94000"/>
                    <a:satMod val="135000"/>
                    <a:alpha val="26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" name="Oval 4"/>
            <p:cNvSpPr/>
            <p:nvPr/>
          </p:nvSpPr>
          <p:spPr>
            <a:xfrm>
              <a:off x="2131447" y="5139007"/>
              <a:ext cx="668098" cy="59788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26000"/>
                  </a:schemeClr>
                </a:gs>
                <a:gs pos="80000">
                  <a:schemeClr val="accent1">
                    <a:shade val="93000"/>
                    <a:satMod val="130000"/>
                    <a:alpha val="26000"/>
                  </a:schemeClr>
                </a:gs>
                <a:gs pos="100000">
                  <a:schemeClr val="accent1">
                    <a:shade val="94000"/>
                    <a:satMod val="135000"/>
                    <a:alpha val="26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" name="Oval 1"/>
            <p:cNvSpPr/>
            <p:nvPr/>
          </p:nvSpPr>
          <p:spPr>
            <a:xfrm>
              <a:off x="451612" y="4502617"/>
              <a:ext cx="796925" cy="79533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>
                <a:latin typeface="Arial"/>
                <a:cs typeface="Arial"/>
              </a:endParaRPr>
            </a:p>
          </p:txBody>
        </p:sp>
        <p:sp>
          <p:nvSpPr>
            <p:cNvPr id="51206" name="TextBox 3"/>
            <p:cNvSpPr txBox="1">
              <a:spLocks noChangeArrowheads="1"/>
            </p:cNvSpPr>
            <p:nvPr/>
          </p:nvSpPr>
          <p:spPr bwMode="auto">
            <a:xfrm>
              <a:off x="514318" y="4687561"/>
              <a:ext cx="779649" cy="425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350" dirty="0">
                  <a:latin typeface="Arial" charset="0"/>
                  <a:cs typeface="Arial" charset="0"/>
                </a:rPr>
                <a:t>HSC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431938" y="1375721"/>
              <a:ext cx="799379" cy="824820"/>
            </a:xfrm>
            <a:prstGeom prst="ellipse">
              <a:avLst/>
            </a:prstGeom>
            <a:solidFill>
              <a:srgbClr val="FF6600">
                <a:alpha val="2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/>
                </a:rPr>
                <a:t>ME</a:t>
              </a: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1223470" y="255551"/>
            <a:ext cx="6656403" cy="97274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250" b="0" dirty="0">
                <a:latin typeface="Calibri Light" charset="0"/>
                <a:ea typeface="Calibri Light" charset="0"/>
                <a:cs typeface="Calibri Light" charset="0"/>
              </a:rPr>
              <a:t>Primary immunodeficiency: a rare disease </a:t>
            </a:r>
            <a:r>
              <a:rPr lang="en-GB" sz="2100" b="0" dirty="0">
                <a:latin typeface="Calibri Light" charset="0"/>
                <a:ea typeface="Calibri Light" charset="0"/>
                <a:cs typeface="Calibri Light" charset="0"/>
              </a:rPr>
              <a:t>paradigm</a:t>
            </a:r>
            <a:r>
              <a:rPr lang="en-GB" sz="2250" b="0" dirty="0">
                <a:latin typeface="Calibri Light" charset="0"/>
                <a:ea typeface="Calibri Light" charset="0"/>
                <a:cs typeface="Calibri Light" charset="0"/>
              </a:rPr>
              <a:t>....</a:t>
            </a:r>
          </a:p>
        </p:txBody>
      </p:sp>
      <p:pic>
        <p:nvPicPr>
          <p:cNvPr id="9" name="Picture 8" descr="Screen Shot 2016-06-09 at 17.45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61" y="4205046"/>
            <a:ext cx="4131293" cy="938454"/>
          </a:xfrm>
          <a:prstGeom prst="rect">
            <a:avLst/>
          </a:prstGeom>
        </p:spPr>
      </p:pic>
      <p:pic>
        <p:nvPicPr>
          <p:cNvPr id="13" name="Picture 5" descr="The image “http://www.ich.ucl.ac.uk/roundabout/april02/images/rhys_lrg.jpg” cannot be displayed, because it contains error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02" y="1393551"/>
            <a:ext cx="1755371" cy="242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70123" y="4437703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800" dirty="0">
              <a:latin typeface="Calibri Light" charset="0"/>
              <a:ea typeface="Calibri Light" charset="0"/>
              <a:cs typeface="Calibri Light" charset="0"/>
            </a:endParaRPr>
          </a:p>
          <a:p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Newborn screening</a:t>
            </a:r>
          </a:p>
        </p:txBody>
      </p:sp>
    </p:spTree>
    <p:extLst>
      <p:ext uri="{BB962C8B-B14F-4D97-AF65-F5344CB8AC3E}">
        <p14:creationId xmlns:p14="http://schemas.microsoft.com/office/powerpoint/2010/main" val="18258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gosh"/>
          <p:cNvPicPr>
            <a:picLocks noChangeAspect="1" noChangeArrowheads="1"/>
          </p:cNvPicPr>
          <p:nvPr/>
        </p:nvPicPr>
        <p:blipFill>
          <a:blip r:embed="rId3">
            <a:lum bright="28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5" y="26915"/>
            <a:ext cx="8223647" cy="567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1" name="Rectangle 2"/>
          <p:cNvSpPr>
            <a:spLocks noChangeArrowheads="1"/>
          </p:cNvSpPr>
          <p:nvPr/>
        </p:nvSpPr>
        <p:spPr bwMode="auto">
          <a:xfrm>
            <a:off x="2972991" y="1924593"/>
            <a:ext cx="6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endParaRPr lang="en-US" sz="105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4283869" y="2802083"/>
            <a:ext cx="2933700" cy="28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5029200" y="4041524"/>
            <a:ext cx="2513410" cy="25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2644" name="Rectangle 5"/>
          <p:cNvSpPr>
            <a:spLocks noChangeArrowheads="1"/>
          </p:cNvSpPr>
          <p:nvPr/>
        </p:nvSpPr>
        <p:spPr bwMode="auto">
          <a:xfrm>
            <a:off x="3277793" y="373164"/>
            <a:ext cx="27813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Great Ormond Street Hospital</a:t>
            </a: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Paul </a:t>
            </a:r>
            <a:r>
              <a:rPr lang="en-GB" sz="120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Veys</a:t>
            </a:r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Persis </a:t>
            </a:r>
            <a:r>
              <a:rPr lang="en-GB" sz="120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Amrolia</a:t>
            </a:r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Kanchan Rao</a:t>
            </a:r>
          </a:p>
          <a:p>
            <a:pPr eaLnBrk="0" hangingPunct="0"/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Graham Davies</a:t>
            </a:r>
          </a:p>
          <a:p>
            <a:pPr eaLnBrk="0" hangingPunct="0"/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Waseem </a:t>
            </a:r>
            <a:r>
              <a:rPr lang="en-GB" sz="120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Qasim</a:t>
            </a:r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Austen Worth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Jinhua Xu-</a:t>
            </a:r>
            <a:r>
              <a:rPr lang="en-GB" sz="1200" dirty="0" err="1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Bayford</a:t>
            </a:r>
            <a:endParaRPr lang="en-GB" sz="1200" dirty="0">
              <a:solidFill>
                <a:srgbClr val="17375E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Katie Snell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Nursing </a:t>
            </a:r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and support staff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Stuart Adams</a:t>
            </a: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2645" name="Rectangle 6"/>
          <p:cNvSpPr>
            <a:spLocks noChangeArrowheads="1"/>
          </p:cNvSpPr>
          <p:nvPr/>
        </p:nvSpPr>
        <p:spPr bwMode="auto">
          <a:xfrm>
            <a:off x="1277541" y="373163"/>
            <a:ext cx="1465081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Institute of Child Health</a:t>
            </a: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Giorgia</a:t>
            </a:r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Santilli</a:t>
            </a:r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Alessia</a:t>
            </a:r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Cavazza</a:t>
            </a:r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Fang Zhang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Kimberly Gilmour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Sue Swift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Claudia </a:t>
            </a:r>
            <a:r>
              <a:rPr lang="en-GB" sz="1200" dirty="0" err="1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Montiel</a:t>
            </a:r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1200" dirty="0" err="1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Equiha</a:t>
            </a:r>
            <a:endParaRPr lang="en-GB" sz="1200" dirty="0">
              <a:solidFill>
                <a:srgbClr val="17375E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Marlene </a:t>
            </a:r>
            <a:r>
              <a:rPr lang="en-GB" sz="1200" dirty="0" err="1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Carmo</a:t>
            </a:r>
            <a:endParaRPr lang="en-GB" sz="1200" dirty="0">
              <a:solidFill>
                <a:srgbClr val="17375E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Christine </a:t>
            </a:r>
            <a:r>
              <a:rPr lang="en-GB" sz="1200" dirty="0" err="1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Rivat</a:t>
            </a:r>
            <a:endParaRPr lang="en-GB" sz="1200" dirty="0">
              <a:solidFill>
                <a:srgbClr val="17375E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Ben Houghton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Claire Booth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Karen Buckland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Cecile </a:t>
            </a:r>
            <a:r>
              <a:rPr lang="en-GB" sz="1200" dirty="0" err="1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Duret</a:t>
            </a:r>
            <a:endParaRPr lang="en-GB" sz="1200" dirty="0">
              <a:solidFill>
                <a:srgbClr val="17375E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 err="1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Harvinder</a:t>
            </a:r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 Hara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Diego Leon</a:t>
            </a:r>
          </a:p>
          <a:p>
            <a:pPr eaLnBrk="0" hangingPunct="0"/>
            <a:r>
              <a:rPr lang="en-GB" sz="1200" dirty="0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Alison </a:t>
            </a:r>
            <a:r>
              <a:rPr lang="en-GB" sz="1200" dirty="0" err="1">
                <a:solidFill>
                  <a:srgbClr val="17375E"/>
                </a:solidFill>
                <a:latin typeface="Calibri Light" charset="0"/>
                <a:ea typeface="Calibri Light" charset="0"/>
                <a:cs typeface="Calibri Light" charset="0"/>
              </a:rPr>
              <a:t>Niewrowska</a:t>
            </a:r>
            <a:endParaRPr lang="en-GB" sz="1200" dirty="0">
              <a:solidFill>
                <a:srgbClr val="17375E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rgbClr val="FF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800" dirty="0">
                <a:latin typeface="Calibri Light" charset="0"/>
                <a:ea typeface="Calibri Light" charset="0"/>
                <a:cs typeface="Calibri Light" charset="0"/>
              </a:rPr>
              <a:t>Bobby Gaspar</a:t>
            </a: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2646" name="Rectangle 8"/>
          <p:cNvSpPr>
            <a:spLocks noChangeArrowheads="1"/>
          </p:cNvSpPr>
          <p:nvPr/>
        </p:nvSpPr>
        <p:spPr bwMode="auto">
          <a:xfrm>
            <a:off x="5731669" y="373163"/>
            <a:ext cx="2269331" cy="572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GB" sz="12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Collaborators</a:t>
            </a: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rgbClr val="FF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David Williams</a:t>
            </a: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Luigi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Notarangelo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Sung-Yun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Pai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Lisa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Filipovich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Chris Baum</a:t>
            </a: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Axel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Schambach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Christof</a:t>
            </a:r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von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Kalle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Manfred Schmidt</a:t>
            </a: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Rick Bushman</a:t>
            </a: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Marina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Cavazzana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Alain Fischer</a:t>
            </a:r>
          </a:p>
          <a:p>
            <a:pPr eaLnBrk="0" hangingPunct="0"/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Salima</a:t>
            </a:r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Hacein-Bey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Don Kohn</a:t>
            </a: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Denise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Carbonaro</a:t>
            </a:r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Sarracino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Manuel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Grez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Harry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Malech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Anne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Galy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Fulvio</a:t>
            </a:r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Mavilio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Sabine Charrier</a:t>
            </a: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Juan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Bueren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Paula Rio</a:t>
            </a:r>
          </a:p>
          <a:p>
            <a:pPr eaLnBrk="0" hangingPunct="0"/>
            <a:r>
              <a:rPr lang="en-GB" sz="1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Elena </a:t>
            </a:r>
            <a:r>
              <a:rPr lang="en-GB" sz="120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Almarza</a:t>
            </a:r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rgbClr val="FF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rgbClr val="FF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GB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0" hangingPunct="0"/>
            <a:endParaRPr lang="en-US" sz="1200" dirty="0">
              <a:solidFill>
                <a:srgbClr val="000000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2647" name="Text Box 9"/>
          <p:cNvSpPr txBox="1">
            <a:spLocks noChangeArrowheads="1"/>
          </p:cNvSpPr>
          <p:nvPr/>
        </p:nvSpPr>
        <p:spPr bwMode="auto">
          <a:xfrm>
            <a:off x="1178102" y="41203"/>
            <a:ext cx="1832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8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Many thanks to….</a:t>
            </a:r>
          </a:p>
        </p:txBody>
      </p:sp>
    </p:spTree>
    <p:extLst>
      <p:ext uri="{BB962C8B-B14F-4D97-AF65-F5344CB8AC3E}">
        <p14:creationId xmlns:p14="http://schemas.microsoft.com/office/powerpoint/2010/main" val="11449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gosh"/>
          <p:cNvPicPr>
            <a:picLocks noChangeAspect="1" noChangeArrowheads="1"/>
          </p:cNvPicPr>
          <p:nvPr/>
        </p:nvPicPr>
        <p:blipFill>
          <a:blip r:embed="rId2">
            <a:lum bright="28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66" y="0"/>
            <a:ext cx="8223647" cy="567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8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9" y="209552"/>
            <a:ext cx="2872979" cy="127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286" y="1767256"/>
            <a:ext cx="135374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2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345" y="346473"/>
            <a:ext cx="1845469" cy="12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4" name="Picture 1" descr="Screen Shot 2014-10-24 at 17.0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939" y="2614109"/>
            <a:ext cx="210026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07" y="2686459"/>
            <a:ext cx="1097756" cy="7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6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t="4425" r="4306" b="1180"/>
          <a:stretch>
            <a:fillRect/>
          </a:stretch>
        </p:blipFill>
        <p:spPr bwMode="auto">
          <a:xfrm>
            <a:off x="4507285" y="900708"/>
            <a:ext cx="972741" cy="81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91" y="1768260"/>
            <a:ext cx="1297893" cy="1292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5933" y="3381375"/>
            <a:ext cx="1524000" cy="15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568" y="1726386"/>
            <a:ext cx="2672447" cy="78465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798451" y="3619160"/>
            <a:ext cx="8605143" cy="1249586"/>
          </a:xfrm>
          <a:prstGeom prst="rect">
            <a:avLst/>
          </a:prstGeom>
        </p:spPr>
        <p:txBody>
          <a:bodyPr/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 Light"/>
                <a:cs typeface="Calibri Light"/>
              </a:rPr>
              <a:t>California Institute of Regenerative Medicine (CIRM)</a:t>
            </a: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 Light"/>
                <a:cs typeface="Calibri Light"/>
              </a:rPr>
              <a:t>NHLBI GTRP;   NIAID Intramural Program</a:t>
            </a:r>
            <a:endParaRPr lang="en-US" sz="1400" b="1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536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04420" y="914950"/>
            <a:ext cx="4969891" cy="3208868"/>
            <a:chOff x="451612" y="1190977"/>
            <a:chExt cx="7043102" cy="4545914"/>
          </a:xfrm>
        </p:grpSpPr>
        <p:pic>
          <p:nvPicPr>
            <p:cNvPr id="51201" name="Picture 3" descr="Screen Shot 2014-06-13 at 20.34.4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813" y="1190977"/>
              <a:ext cx="6077901" cy="454591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Curved Connector 5"/>
            <p:cNvCxnSpPr/>
            <p:nvPr/>
          </p:nvCxnSpPr>
          <p:spPr>
            <a:xfrm flipV="1">
              <a:off x="1315743" y="1788131"/>
              <a:ext cx="5116195" cy="311612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6600"/>
              </a:solidFill>
              <a:headEnd type="oval"/>
              <a:tailEnd type="triangle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2132777" y="3243463"/>
              <a:ext cx="666768" cy="5990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26000"/>
                  </a:schemeClr>
                </a:gs>
                <a:gs pos="80000">
                  <a:schemeClr val="accent1">
                    <a:shade val="93000"/>
                    <a:satMod val="130000"/>
                    <a:alpha val="26000"/>
                  </a:schemeClr>
                </a:gs>
                <a:gs pos="100000">
                  <a:schemeClr val="accent1">
                    <a:shade val="94000"/>
                    <a:satMod val="135000"/>
                    <a:alpha val="26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" name="Oval 4"/>
            <p:cNvSpPr/>
            <p:nvPr/>
          </p:nvSpPr>
          <p:spPr>
            <a:xfrm>
              <a:off x="2131447" y="5139007"/>
              <a:ext cx="668098" cy="59788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26000"/>
                  </a:schemeClr>
                </a:gs>
                <a:gs pos="80000">
                  <a:schemeClr val="accent1">
                    <a:shade val="93000"/>
                    <a:satMod val="130000"/>
                    <a:alpha val="26000"/>
                  </a:schemeClr>
                </a:gs>
                <a:gs pos="100000">
                  <a:schemeClr val="accent1">
                    <a:shade val="94000"/>
                    <a:satMod val="135000"/>
                    <a:alpha val="26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" name="Oval 1"/>
            <p:cNvSpPr/>
            <p:nvPr/>
          </p:nvSpPr>
          <p:spPr>
            <a:xfrm>
              <a:off x="451612" y="4502617"/>
              <a:ext cx="796925" cy="79533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>
                <a:latin typeface="Arial"/>
                <a:cs typeface="Arial"/>
              </a:endParaRPr>
            </a:p>
          </p:txBody>
        </p:sp>
        <p:sp>
          <p:nvSpPr>
            <p:cNvPr id="51206" name="TextBox 3"/>
            <p:cNvSpPr txBox="1">
              <a:spLocks noChangeArrowheads="1"/>
            </p:cNvSpPr>
            <p:nvPr/>
          </p:nvSpPr>
          <p:spPr bwMode="auto">
            <a:xfrm>
              <a:off x="514318" y="4687561"/>
              <a:ext cx="779649" cy="425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350" dirty="0">
                  <a:latin typeface="Arial" charset="0"/>
                  <a:cs typeface="Arial" charset="0"/>
                </a:rPr>
                <a:t>HSC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431938" y="1375721"/>
              <a:ext cx="799379" cy="824820"/>
            </a:xfrm>
            <a:prstGeom prst="ellipse">
              <a:avLst/>
            </a:prstGeom>
            <a:solidFill>
              <a:srgbClr val="FF6600">
                <a:alpha val="2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/>
                </a:rPr>
                <a:t>ME</a:t>
              </a: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1223470" y="255551"/>
            <a:ext cx="7420468" cy="97274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z="2400" b="0" dirty="0">
                <a:latin typeface="Calibri Light" charset="0"/>
                <a:ea typeface="Calibri Light" charset="0"/>
                <a:cs typeface="Calibri Light" charset="0"/>
              </a:rPr>
              <a:t>Primary immunodeficiency: a rare disease paradigm....</a:t>
            </a:r>
          </a:p>
        </p:txBody>
      </p:sp>
      <p:pic>
        <p:nvPicPr>
          <p:cNvPr id="9" name="Picture 8" descr="Screen Shot 2016-06-09 at 17.45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61" y="4205046"/>
            <a:ext cx="4131293" cy="938454"/>
          </a:xfrm>
          <a:prstGeom prst="rect">
            <a:avLst/>
          </a:prstGeom>
        </p:spPr>
      </p:pic>
      <p:pic>
        <p:nvPicPr>
          <p:cNvPr id="13" name="Picture 5" descr="The image “http://www.ich.ucl.ac.uk/roundabout/april02/images/rhys_lrg.jpg” cannot be displayed, because it contains error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933" y="1408412"/>
            <a:ext cx="1952068" cy="242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70123" y="4437703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  <a:p>
            <a:r>
              <a:rPr lang="en-US" sz="1800" dirty="0">
                <a:latin typeface="Calibri"/>
                <a:cs typeface="Calibri"/>
              </a:rPr>
              <a:t>Newborn screening</a:t>
            </a:r>
          </a:p>
        </p:txBody>
      </p:sp>
    </p:spTree>
    <p:extLst>
      <p:ext uri="{BB962C8B-B14F-4D97-AF65-F5344CB8AC3E}">
        <p14:creationId xmlns:p14="http://schemas.microsoft.com/office/powerpoint/2010/main" val="20889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6893719" y="3783807"/>
            <a:ext cx="773906" cy="302419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082" name="AutoShape 3"/>
          <p:cNvSpPr>
            <a:spLocks noChangeArrowheads="1"/>
          </p:cNvSpPr>
          <p:nvPr/>
        </p:nvSpPr>
        <p:spPr bwMode="auto">
          <a:xfrm rot="-9528850">
            <a:off x="1551385" y="3215879"/>
            <a:ext cx="6210300" cy="542925"/>
          </a:xfrm>
          <a:prstGeom prst="triangle">
            <a:avLst>
              <a:gd name="adj" fmla="val 37972"/>
            </a:avLst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083" name="Rectangle 4"/>
          <p:cNvSpPr>
            <a:spLocks noChangeArrowheads="1"/>
          </p:cNvSpPr>
          <p:nvPr/>
        </p:nvSpPr>
        <p:spPr bwMode="auto">
          <a:xfrm rot="870767">
            <a:off x="2863454" y="2901554"/>
            <a:ext cx="2915840" cy="64889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1658541" y="1941910"/>
            <a:ext cx="6048375" cy="2491978"/>
            <a:chOff x="476" y="1181"/>
            <a:chExt cx="5080" cy="2093"/>
          </a:xfrm>
        </p:grpSpPr>
        <p:grpSp>
          <p:nvGrpSpPr>
            <p:cNvPr id="46659" name="Group 6"/>
            <p:cNvGrpSpPr>
              <a:grpSpLocks/>
            </p:cNvGrpSpPr>
            <p:nvPr/>
          </p:nvGrpSpPr>
          <p:grpSpPr bwMode="auto">
            <a:xfrm>
              <a:off x="476" y="1181"/>
              <a:ext cx="5080" cy="2093"/>
              <a:chOff x="476" y="1181"/>
              <a:chExt cx="5080" cy="2093"/>
            </a:xfrm>
          </p:grpSpPr>
          <p:sp>
            <p:nvSpPr>
              <p:cNvPr id="46661" name="AutoShape 7"/>
              <p:cNvSpPr>
                <a:spLocks noChangeArrowheads="1"/>
              </p:cNvSpPr>
              <p:nvPr/>
            </p:nvSpPr>
            <p:spPr bwMode="auto">
              <a:xfrm>
                <a:off x="612" y="1181"/>
                <a:ext cx="1814" cy="816"/>
              </a:xfrm>
              <a:prstGeom prst="rtTriangl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46662" name="Group 8"/>
              <p:cNvGrpSpPr>
                <a:grpSpLocks/>
              </p:cNvGrpSpPr>
              <p:nvPr/>
            </p:nvGrpSpPr>
            <p:grpSpPr bwMode="auto">
              <a:xfrm>
                <a:off x="476" y="1298"/>
                <a:ext cx="5080" cy="1976"/>
                <a:chOff x="476" y="1298"/>
                <a:chExt cx="5080" cy="1976"/>
              </a:xfrm>
            </p:grpSpPr>
            <p:sp>
              <p:nvSpPr>
                <p:cNvPr id="46663" name="Freeform 9"/>
                <p:cNvSpPr>
                  <a:spLocks/>
                </p:cNvSpPr>
                <p:nvPr/>
              </p:nvSpPr>
              <p:spPr bwMode="auto">
                <a:xfrm>
                  <a:off x="567" y="1298"/>
                  <a:ext cx="4989" cy="1976"/>
                </a:xfrm>
                <a:custGeom>
                  <a:avLst/>
                  <a:gdLst>
                    <a:gd name="T0" fmla="*/ 63 w 4989"/>
                    <a:gd name="T1" fmla="*/ 0 h 2084"/>
                    <a:gd name="T2" fmla="*/ 1321 w 4989"/>
                    <a:gd name="T3" fmla="*/ 9 h 2084"/>
                    <a:gd name="T4" fmla="*/ 1885 w 4989"/>
                    <a:gd name="T5" fmla="*/ 9 h 2084"/>
                    <a:gd name="T6" fmla="*/ 2972 w 4989"/>
                    <a:gd name="T7" fmla="*/ 9 h 2084"/>
                    <a:gd name="T8" fmla="*/ 3502 w 4989"/>
                    <a:gd name="T9" fmla="*/ 9 h 2084"/>
                    <a:gd name="T10" fmla="*/ 3649 w 4989"/>
                    <a:gd name="T11" fmla="*/ 9 h 2084"/>
                    <a:gd name="T12" fmla="*/ 3853 w 4989"/>
                    <a:gd name="T13" fmla="*/ 9 h 2084"/>
                    <a:gd name="T14" fmla="*/ 4303 w 4989"/>
                    <a:gd name="T15" fmla="*/ 9 h 2084"/>
                    <a:gd name="T16" fmla="*/ 4237 w 4989"/>
                    <a:gd name="T17" fmla="*/ 9 h 2084"/>
                    <a:gd name="T18" fmla="*/ 4453 w 4989"/>
                    <a:gd name="T19" fmla="*/ 9 h 2084"/>
                    <a:gd name="T20" fmla="*/ 4645 w 4989"/>
                    <a:gd name="T21" fmla="*/ 9 h 2084"/>
                    <a:gd name="T22" fmla="*/ 4843 w 4989"/>
                    <a:gd name="T23" fmla="*/ 9 h 2084"/>
                    <a:gd name="T24" fmla="*/ 4976 w 4989"/>
                    <a:gd name="T25" fmla="*/ 9 h 2084"/>
                    <a:gd name="T26" fmla="*/ 4970 w 4989"/>
                    <a:gd name="T27" fmla="*/ 9 h 2084"/>
                    <a:gd name="T28" fmla="*/ 4973 w 4989"/>
                    <a:gd name="T29" fmla="*/ 9 h 2084"/>
                    <a:gd name="T30" fmla="*/ 4961 w 4989"/>
                    <a:gd name="T31" fmla="*/ 9 h 2084"/>
                    <a:gd name="T32" fmla="*/ 4806 w 4989"/>
                    <a:gd name="T33" fmla="*/ 9 h 2084"/>
                    <a:gd name="T34" fmla="*/ 4375 w 4989"/>
                    <a:gd name="T35" fmla="*/ 9 h 2084"/>
                    <a:gd name="T36" fmla="*/ 3912 w 4989"/>
                    <a:gd name="T37" fmla="*/ 9 h 2084"/>
                    <a:gd name="T38" fmla="*/ 3646 w 4989"/>
                    <a:gd name="T39" fmla="*/ 9 h 2084"/>
                    <a:gd name="T40" fmla="*/ 3574 w 4989"/>
                    <a:gd name="T41" fmla="*/ 9 h 2084"/>
                    <a:gd name="T42" fmla="*/ 3466 w 4989"/>
                    <a:gd name="T43" fmla="*/ 9 h 2084"/>
                    <a:gd name="T44" fmla="*/ 3345 w 4989"/>
                    <a:gd name="T45" fmla="*/ 9 h 2084"/>
                    <a:gd name="T46" fmla="*/ 3261 w 4989"/>
                    <a:gd name="T47" fmla="*/ 9 h 2084"/>
                    <a:gd name="T48" fmla="*/ 3125 w 4989"/>
                    <a:gd name="T49" fmla="*/ 9 h 2084"/>
                    <a:gd name="T50" fmla="*/ 3016 w 4989"/>
                    <a:gd name="T51" fmla="*/ 9 h 2084"/>
                    <a:gd name="T52" fmla="*/ 2808 w 4989"/>
                    <a:gd name="T53" fmla="*/ 9 h 2084"/>
                    <a:gd name="T54" fmla="*/ 2504 w 4989"/>
                    <a:gd name="T55" fmla="*/ 9 h 2084"/>
                    <a:gd name="T56" fmla="*/ 2185 w 4989"/>
                    <a:gd name="T57" fmla="*/ 9 h 2084"/>
                    <a:gd name="T58" fmla="*/ 1949 w 4989"/>
                    <a:gd name="T59" fmla="*/ 9 h 2084"/>
                    <a:gd name="T60" fmla="*/ 1675 w 4989"/>
                    <a:gd name="T61" fmla="*/ 9 h 2084"/>
                    <a:gd name="T62" fmla="*/ 1681 w 4989"/>
                    <a:gd name="T63" fmla="*/ 9 h 2084"/>
                    <a:gd name="T64" fmla="*/ 1557 w 4989"/>
                    <a:gd name="T65" fmla="*/ 9 h 2084"/>
                    <a:gd name="T66" fmla="*/ 1281 w 4989"/>
                    <a:gd name="T67" fmla="*/ 9 h 2084"/>
                    <a:gd name="T68" fmla="*/ 1103 w 4989"/>
                    <a:gd name="T69" fmla="*/ 9 h 2084"/>
                    <a:gd name="T70" fmla="*/ 884 w 4989"/>
                    <a:gd name="T71" fmla="*/ 9 h 2084"/>
                    <a:gd name="T72" fmla="*/ 820 w 4989"/>
                    <a:gd name="T73" fmla="*/ 9 h 2084"/>
                    <a:gd name="T74" fmla="*/ 811 w 4989"/>
                    <a:gd name="T75" fmla="*/ 9 h 2084"/>
                    <a:gd name="T76" fmla="*/ 639 w 4989"/>
                    <a:gd name="T77" fmla="*/ 9 h 2084"/>
                    <a:gd name="T78" fmla="*/ 548 w 4989"/>
                    <a:gd name="T79" fmla="*/ 9 h 2084"/>
                    <a:gd name="T80" fmla="*/ 427 w 4989"/>
                    <a:gd name="T81" fmla="*/ 9 h 2084"/>
                    <a:gd name="T82" fmla="*/ 336 w 4989"/>
                    <a:gd name="T83" fmla="*/ 9 h 2084"/>
                    <a:gd name="T84" fmla="*/ 305 w 4989"/>
                    <a:gd name="T85" fmla="*/ 9 h 2084"/>
                    <a:gd name="T86" fmla="*/ 275 w 4989"/>
                    <a:gd name="T87" fmla="*/ 9 h 2084"/>
                    <a:gd name="T88" fmla="*/ 184 w 4989"/>
                    <a:gd name="T89" fmla="*/ 9 h 2084"/>
                    <a:gd name="T90" fmla="*/ 155 w 4989"/>
                    <a:gd name="T91" fmla="*/ 9 h 2084"/>
                    <a:gd name="T92" fmla="*/ 99 w 4989"/>
                    <a:gd name="T93" fmla="*/ 9 h 2084"/>
                    <a:gd name="T94" fmla="*/ 68 w 4989"/>
                    <a:gd name="T95" fmla="*/ 9 h 2084"/>
                    <a:gd name="T96" fmla="*/ 37 w 4989"/>
                    <a:gd name="T97" fmla="*/ 9 h 2084"/>
                    <a:gd name="T98" fmla="*/ 63 w 4989"/>
                    <a:gd name="T99" fmla="*/ 0 h 208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4989"/>
                    <a:gd name="T151" fmla="*/ 0 h 2084"/>
                    <a:gd name="T152" fmla="*/ 4989 w 4989"/>
                    <a:gd name="T153" fmla="*/ 2084 h 2084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4989" h="2084">
                      <a:moveTo>
                        <a:pt x="63" y="0"/>
                      </a:moveTo>
                      <a:cubicBezTo>
                        <a:pt x="484" y="0"/>
                        <a:pt x="901" y="1020"/>
                        <a:pt x="1321" y="1020"/>
                      </a:cubicBezTo>
                      <a:cubicBezTo>
                        <a:pt x="1510" y="1020"/>
                        <a:pt x="1697" y="1164"/>
                        <a:pt x="1885" y="1164"/>
                      </a:cubicBezTo>
                      <a:cubicBezTo>
                        <a:pt x="2356" y="1152"/>
                        <a:pt x="2501" y="1260"/>
                        <a:pt x="2972" y="1260"/>
                      </a:cubicBezTo>
                      <a:cubicBezTo>
                        <a:pt x="3442" y="1243"/>
                        <a:pt x="2480" y="1269"/>
                        <a:pt x="3502" y="1269"/>
                      </a:cubicBezTo>
                      <a:cubicBezTo>
                        <a:pt x="3785" y="1269"/>
                        <a:pt x="3367" y="1422"/>
                        <a:pt x="3649" y="1422"/>
                      </a:cubicBezTo>
                      <a:cubicBezTo>
                        <a:pt x="3891" y="1210"/>
                        <a:pt x="3744" y="1414"/>
                        <a:pt x="3853" y="1422"/>
                      </a:cubicBezTo>
                      <a:cubicBezTo>
                        <a:pt x="3962" y="1430"/>
                        <a:pt x="4239" y="1437"/>
                        <a:pt x="4303" y="1470"/>
                      </a:cubicBezTo>
                      <a:cubicBezTo>
                        <a:pt x="4303" y="1647"/>
                        <a:pt x="4237" y="1442"/>
                        <a:pt x="4237" y="1620"/>
                      </a:cubicBezTo>
                      <a:cubicBezTo>
                        <a:pt x="4237" y="1774"/>
                        <a:pt x="4453" y="1543"/>
                        <a:pt x="4453" y="1698"/>
                      </a:cubicBezTo>
                      <a:cubicBezTo>
                        <a:pt x="4449" y="1880"/>
                        <a:pt x="4580" y="1661"/>
                        <a:pt x="4645" y="1686"/>
                      </a:cubicBezTo>
                      <a:cubicBezTo>
                        <a:pt x="4710" y="1711"/>
                        <a:pt x="4788" y="1857"/>
                        <a:pt x="4843" y="1848"/>
                      </a:cubicBezTo>
                      <a:cubicBezTo>
                        <a:pt x="4898" y="1839"/>
                        <a:pt x="4955" y="1631"/>
                        <a:pt x="4976" y="1633"/>
                      </a:cubicBezTo>
                      <a:cubicBezTo>
                        <a:pt x="4973" y="1777"/>
                        <a:pt x="4970" y="1811"/>
                        <a:pt x="4970" y="1862"/>
                      </a:cubicBezTo>
                      <a:cubicBezTo>
                        <a:pt x="4970" y="1913"/>
                        <a:pt x="4974" y="1904"/>
                        <a:pt x="4973" y="1937"/>
                      </a:cubicBezTo>
                      <a:cubicBezTo>
                        <a:pt x="4972" y="1968"/>
                        <a:pt x="4989" y="2038"/>
                        <a:pt x="4961" y="2061"/>
                      </a:cubicBezTo>
                      <a:cubicBezTo>
                        <a:pt x="4933" y="2084"/>
                        <a:pt x="4903" y="2070"/>
                        <a:pt x="4806" y="2070"/>
                      </a:cubicBezTo>
                      <a:cubicBezTo>
                        <a:pt x="4708" y="2070"/>
                        <a:pt x="4523" y="2064"/>
                        <a:pt x="4375" y="2061"/>
                      </a:cubicBezTo>
                      <a:cubicBezTo>
                        <a:pt x="4148" y="2064"/>
                        <a:pt x="4051" y="2055"/>
                        <a:pt x="3912" y="2055"/>
                      </a:cubicBezTo>
                      <a:cubicBezTo>
                        <a:pt x="3962" y="2055"/>
                        <a:pt x="3835" y="2058"/>
                        <a:pt x="3646" y="2037"/>
                      </a:cubicBezTo>
                      <a:cubicBezTo>
                        <a:pt x="3556" y="2031"/>
                        <a:pt x="3602" y="2039"/>
                        <a:pt x="3574" y="2037"/>
                      </a:cubicBezTo>
                      <a:cubicBezTo>
                        <a:pt x="3544" y="2036"/>
                        <a:pt x="3504" y="2034"/>
                        <a:pt x="3466" y="2031"/>
                      </a:cubicBezTo>
                      <a:cubicBezTo>
                        <a:pt x="3442" y="2029"/>
                        <a:pt x="3379" y="2024"/>
                        <a:pt x="3345" y="2022"/>
                      </a:cubicBezTo>
                      <a:cubicBezTo>
                        <a:pt x="3311" y="2020"/>
                        <a:pt x="3297" y="2019"/>
                        <a:pt x="3261" y="2016"/>
                      </a:cubicBezTo>
                      <a:cubicBezTo>
                        <a:pt x="3225" y="2013"/>
                        <a:pt x="3165" y="2008"/>
                        <a:pt x="3125" y="2004"/>
                      </a:cubicBezTo>
                      <a:cubicBezTo>
                        <a:pt x="3122" y="2003"/>
                        <a:pt x="3069" y="1997"/>
                        <a:pt x="3016" y="1992"/>
                      </a:cubicBezTo>
                      <a:cubicBezTo>
                        <a:pt x="2963" y="1987"/>
                        <a:pt x="2893" y="1981"/>
                        <a:pt x="2808" y="1974"/>
                      </a:cubicBezTo>
                      <a:cubicBezTo>
                        <a:pt x="2495" y="1954"/>
                        <a:pt x="2653" y="1966"/>
                        <a:pt x="2504" y="1949"/>
                      </a:cubicBezTo>
                      <a:cubicBezTo>
                        <a:pt x="2375" y="1942"/>
                        <a:pt x="2278" y="1919"/>
                        <a:pt x="2185" y="1907"/>
                      </a:cubicBezTo>
                      <a:cubicBezTo>
                        <a:pt x="2093" y="1897"/>
                        <a:pt x="2034" y="1896"/>
                        <a:pt x="1949" y="1889"/>
                      </a:cubicBezTo>
                      <a:cubicBezTo>
                        <a:pt x="1577" y="1874"/>
                        <a:pt x="1796" y="1874"/>
                        <a:pt x="1675" y="1862"/>
                      </a:cubicBezTo>
                      <a:cubicBezTo>
                        <a:pt x="1627" y="1860"/>
                        <a:pt x="1701" y="1864"/>
                        <a:pt x="1681" y="1862"/>
                      </a:cubicBezTo>
                      <a:cubicBezTo>
                        <a:pt x="1662" y="1860"/>
                        <a:pt x="1623" y="1858"/>
                        <a:pt x="1557" y="1850"/>
                      </a:cubicBezTo>
                      <a:cubicBezTo>
                        <a:pt x="1491" y="1842"/>
                        <a:pt x="1357" y="1824"/>
                        <a:pt x="1281" y="1814"/>
                      </a:cubicBezTo>
                      <a:cubicBezTo>
                        <a:pt x="1214" y="1814"/>
                        <a:pt x="1188" y="1799"/>
                        <a:pt x="1103" y="1791"/>
                      </a:cubicBezTo>
                      <a:cubicBezTo>
                        <a:pt x="965" y="1778"/>
                        <a:pt x="1164" y="1802"/>
                        <a:pt x="884" y="1769"/>
                      </a:cubicBezTo>
                      <a:cubicBezTo>
                        <a:pt x="862" y="1766"/>
                        <a:pt x="865" y="1760"/>
                        <a:pt x="820" y="1752"/>
                      </a:cubicBezTo>
                      <a:cubicBezTo>
                        <a:pt x="692" y="1725"/>
                        <a:pt x="814" y="1752"/>
                        <a:pt x="811" y="1752"/>
                      </a:cubicBezTo>
                      <a:cubicBezTo>
                        <a:pt x="752" y="1739"/>
                        <a:pt x="696" y="1723"/>
                        <a:pt x="639" y="1705"/>
                      </a:cubicBezTo>
                      <a:cubicBezTo>
                        <a:pt x="612" y="1697"/>
                        <a:pt x="572" y="1690"/>
                        <a:pt x="548" y="1676"/>
                      </a:cubicBezTo>
                      <a:cubicBezTo>
                        <a:pt x="462" y="1657"/>
                        <a:pt x="490" y="1663"/>
                        <a:pt x="427" y="1637"/>
                      </a:cubicBezTo>
                      <a:cubicBezTo>
                        <a:pt x="341" y="1606"/>
                        <a:pt x="406" y="1621"/>
                        <a:pt x="336" y="1598"/>
                      </a:cubicBezTo>
                      <a:cubicBezTo>
                        <a:pt x="326" y="1595"/>
                        <a:pt x="315" y="1591"/>
                        <a:pt x="305" y="1588"/>
                      </a:cubicBezTo>
                      <a:cubicBezTo>
                        <a:pt x="295" y="1585"/>
                        <a:pt x="275" y="1579"/>
                        <a:pt x="275" y="1579"/>
                      </a:cubicBezTo>
                      <a:cubicBezTo>
                        <a:pt x="244" y="1559"/>
                        <a:pt x="219" y="1550"/>
                        <a:pt x="184" y="1540"/>
                      </a:cubicBezTo>
                      <a:cubicBezTo>
                        <a:pt x="174" y="1533"/>
                        <a:pt x="162" y="1540"/>
                        <a:pt x="155" y="1531"/>
                      </a:cubicBezTo>
                      <a:cubicBezTo>
                        <a:pt x="149" y="1523"/>
                        <a:pt x="164" y="1534"/>
                        <a:pt x="99" y="1513"/>
                      </a:cubicBezTo>
                      <a:cubicBezTo>
                        <a:pt x="37" y="1495"/>
                        <a:pt x="81" y="1484"/>
                        <a:pt x="68" y="1498"/>
                      </a:cubicBezTo>
                      <a:cubicBezTo>
                        <a:pt x="0" y="1463"/>
                        <a:pt x="71" y="1507"/>
                        <a:pt x="37" y="1495"/>
                      </a:cubicBezTo>
                      <a:cubicBezTo>
                        <a:pt x="45" y="992"/>
                        <a:pt x="63" y="509"/>
                        <a:pt x="6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46664" name="Group 10"/>
                <p:cNvGrpSpPr>
                  <a:grpSpLocks/>
                </p:cNvGrpSpPr>
                <p:nvPr/>
              </p:nvGrpSpPr>
              <p:grpSpPr bwMode="auto">
                <a:xfrm>
                  <a:off x="476" y="2038"/>
                  <a:ext cx="5078" cy="1221"/>
                  <a:chOff x="476" y="2038"/>
                  <a:chExt cx="5078" cy="1221"/>
                </a:xfrm>
              </p:grpSpPr>
              <p:sp>
                <p:nvSpPr>
                  <p:cNvPr id="46666" name="Rectangle 11"/>
                  <p:cNvSpPr>
                    <a:spLocks noChangeArrowheads="1"/>
                  </p:cNvSpPr>
                  <p:nvPr/>
                </p:nvSpPr>
                <p:spPr bwMode="auto">
                  <a:xfrm rot="961261">
                    <a:off x="3503" y="2448"/>
                    <a:ext cx="2012" cy="441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en-US" sz="1350"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6667" name="AutoShape 12"/>
                  <p:cNvSpPr>
                    <a:spLocks noChangeArrowheads="1"/>
                  </p:cNvSpPr>
                  <p:nvPr/>
                </p:nvSpPr>
                <p:spPr bwMode="auto">
                  <a:xfrm rot="-9880900">
                    <a:off x="476" y="2038"/>
                    <a:ext cx="5078" cy="510"/>
                  </a:xfrm>
                  <a:prstGeom prst="triangle">
                    <a:avLst>
                      <a:gd name="adj" fmla="val 97278"/>
                    </a:avLst>
                  </a:prstGeom>
                  <a:solidFill>
                    <a:srgbClr val="EAEAE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6668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5502" y="2730"/>
                    <a:ext cx="45" cy="529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>
                      <a:latin typeface="Arial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6665" name="Rectangle 14"/>
                <p:cNvSpPr>
                  <a:spLocks noChangeArrowheads="1"/>
                </p:cNvSpPr>
                <p:nvPr/>
              </p:nvSpPr>
              <p:spPr bwMode="auto">
                <a:xfrm rot="774445">
                  <a:off x="5127" y="2659"/>
                  <a:ext cx="429" cy="44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>
                    <a:latin typeface="Arial" charset="0"/>
                    <a:cs typeface="Arial" charset="0"/>
                  </a:endParaRPr>
                </a:p>
              </p:txBody>
            </p:sp>
          </p:grpSp>
        </p:grpSp>
        <p:sp>
          <p:nvSpPr>
            <p:cNvPr id="46660" name="AutoShape 15"/>
            <p:cNvSpPr>
              <a:spLocks noChangeArrowheads="1"/>
            </p:cNvSpPr>
            <p:nvPr/>
          </p:nvSpPr>
          <p:spPr bwMode="auto">
            <a:xfrm rot="-235741">
              <a:off x="668" y="1216"/>
              <a:ext cx="1814" cy="816"/>
            </a:xfrm>
            <a:prstGeom prst="rtTriangl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sp>
        <p:nvSpPr>
          <p:cNvPr id="46085" name="Line 16"/>
          <p:cNvSpPr>
            <a:spLocks noChangeShapeType="1"/>
          </p:cNvSpPr>
          <p:nvPr/>
        </p:nvSpPr>
        <p:spPr bwMode="auto">
          <a:xfrm>
            <a:off x="1804988" y="2003822"/>
            <a:ext cx="88106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086" name="Line 17"/>
          <p:cNvSpPr>
            <a:spLocks noChangeShapeType="1"/>
          </p:cNvSpPr>
          <p:nvPr/>
        </p:nvSpPr>
        <p:spPr bwMode="auto">
          <a:xfrm flipV="1">
            <a:off x="7641431" y="4680348"/>
            <a:ext cx="0" cy="3929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87" name="Rectangle 18"/>
          <p:cNvSpPr>
            <a:spLocks noChangeArrowheads="1"/>
          </p:cNvSpPr>
          <p:nvPr/>
        </p:nvSpPr>
        <p:spPr bwMode="auto">
          <a:xfrm>
            <a:off x="1484710" y="4304110"/>
            <a:ext cx="702469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1000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088" name="Rectangle 19"/>
          <p:cNvSpPr>
            <a:spLocks noChangeArrowheads="1"/>
          </p:cNvSpPr>
          <p:nvPr/>
        </p:nvSpPr>
        <p:spPr bwMode="auto">
          <a:xfrm>
            <a:off x="1484710" y="3687366"/>
            <a:ext cx="381000" cy="20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3000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089" name="Rectangle 20"/>
          <p:cNvSpPr>
            <a:spLocks noChangeArrowheads="1"/>
          </p:cNvSpPr>
          <p:nvPr/>
        </p:nvSpPr>
        <p:spPr bwMode="auto">
          <a:xfrm>
            <a:off x="1484710" y="3086100"/>
            <a:ext cx="488156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5000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090" name="Rectangle 21"/>
          <p:cNvSpPr>
            <a:spLocks noChangeArrowheads="1"/>
          </p:cNvSpPr>
          <p:nvPr/>
        </p:nvSpPr>
        <p:spPr bwMode="auto">
          <a:xfrm>
            <a:off x="1484710" y="2472929"/>
            <a:ext cx="488156" cy="11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7000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091" name="Rectangle 22"/>
          <p:cNvSpPr>
            <a:spLocks noChangeArrowheads="1"/>
          </p:cNvSpPr>
          <p:nvPr/>
        </p:nvSpPr>
        <p:spPr bwMode="auto">
          <a:xfrm rot="-5400000">
            <a:off x="698302" y="3129558"/>
            <a:ext cx="1276350" cy="10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12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T Lymphocytes/µl</a:t>
            </a:r>
            <a:endParaRPr lang="fr-FR" sz="12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092" name="Rectangle 23"/>
          <p:cNvSpPr>
            <a:spLocks noChangeArrowheads="1"/>
          </p:cNvSpPr>
          <p:nvPr/>
        </p:nvSpPr>
        <p:spPr bwMode="auto">
          <a:xfrm>
            <a:off x="3320654" y="4953000"/>
            <a:ext cx="25336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hangingPunct="0"/>
            <a:r>
              <a:rPr lang="en-US" sz="12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months after gene therapy  </a:t>
            </a:r>
            <a:endParaRPr lang="fr-FR" sz="12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093" name="Line 24"/>
          <p:cNvSpPr>
            <a:spLocks noChangeShapeType="1"/>
          </p:cNvSpPr>
          <p:nvPr/>
        </p:nvSpPr>
        <p:spPr bwMode="auto">
          <a:xfrm>
            <a:off x="4152900" y="2839641"/>
            <a:ext cx="344091" cy="14751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4" name="Line 25"/>
          <p:cNvSpPr>
            <a:spLocks noChangeShapeType="1"/>
          </p:cNvSpPr>
          <p:nvPr/>
        </p:nvSpPr>
        <p:spPr bwMode="auto">
          <a:xfrm>
            <a:off x="1813323" y="1919288"/>
            <a:ext cx="2381" cy="276225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5" name="Line 26"/>
          <p:cNvSpPr>
            <a:spLocks noChangeShapeType="1"/>
          </p:cNvSpPr>
          <p:nvPr/>
        </p:nvSpPr>
        <p:spPr bwMode="auto">
          <a:xfrm>
            <a:off x="1791892" y="4681538"/>
            <a:ext cx="21431" cy="119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6" name="Line 27"/>
          <p:cNvSpPr>
            <a:spLocks noChangeShapeType="1"/>
          </p:cNvSpPr>
          <p:nvPr/>
        </p:nvSpPr>
        <p:spPr bwMode="auto">
          <a:xfrm>
            <a:off x="1791892" y="4375547"/>
            <a:ext cx="21431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7" name="Line 28"/>
          <p:cNvSpPr>
            <a:spLocks noChangeShapeType="1"/>
          </p:cNvSpPr>
          <p:nvPr/>
        </p:nvSpPr>
        <p:spPr bwMode="auto">
          <a:xfrm>
            <a:off x="1791892" y="4065985"/>
            <a:ext cx="21431" cy="23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8" name="Line 29"/>
          <p:cNvSpPr>
            <a:spLocks noChangeShapeType="1"/>
          </p:cNvSpPr>
          <p:nvPr/>
        </p:nvSpPr>
        <p:spPr bwMode="auto">
          <a:xfrm>
            <a:off x="1791892" y="3761185"/>
            <a:ext cx="21431" cy="238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9" name="Line 30"/>
          <p:cNvSpPr>
            <a:spLocks noChangeShapeType="1"/>
          </p:cNvSpPr>
          <p:nvPr/>
        </p:nvSpPr>
        <p:spPr bwMode="auto">
          <a:xfrm>
            <a:off x="1791892" y="3455194"/>
            <a:ext cx="21431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0" name="Line 31"/>
          <p:cNvSpPr>
            <a:spLocks noChangeShapeType="1"/>
          </p:cNvSpPr>
          <p:nvPr/>
        </p:nvSpPr>
        <p:spPr bwMode="auto">
          <a:xfrm>
            <a:off x="1791892" y="3144442"/>
            <a:ext cx="21431" cy="119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1" name="Line 32"/>
          <p:cNvSpPr>
            <a:spLocks noChangeShapeType="1"/>
          </p:cNvSpPr>
          <p:nvPr/>
        </p:nvSpPr>
        <p:spPr bwMode="auto">
          <a:xfrm>
            <a:off x="1791892" y="2531269"/>
            <a:ext cx="21431" cy="119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2" name="Line 33"/>
          <p:cNvSpPr>
            <a:spLocks noChangeShapeType="1"/>
          </p:cNvSpPr>
          <p:nvPr/>
        </p:nvSpPr>
        <p:spPr bwMode="auto">
          <a:xfrm>
            <a:off x="1791892" y="2224088"/>
            <a:ext cx="21431" cy="238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3" name="Line 34"/>
          <p:cNvSpPr>
            <a:spLocks noChangeShapeType="1"/>
          </p:cNvSpPr>
          <p:nvPr/>
        </p:nvSpPr>
        <p:spPr bwMode="auto">
          <a:xfrm>
            <a:off x="1813323" y="4724400"/>
            <a:ext cx="5840015" cy="119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4" name="Line 35"/>
          <p:cNvSpPr>
            <a:spLocks noChangeShapeType="1"/>
          </p:cNvSpPr>
          <p:nvPr/>
        </p:nvSpPr>
        <p:spPr bwMode="auto">
          <a:xfrm flipV="1">
            <a:off x="1813323" y="4681538"/>
            <a:ext cx="2381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5" name="Line 36"/>
          <p:cNvSpPr>
            <a:spLocks noChangeShapeType="1"/>
          </p:cNvSpPr>
          <p:nvPr/>
        </p:nvSpPr>
        <p:spPr bwMode="auto">
          <a:xfrm flipV="1">
            <a:off x="2564606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6" name="Line 37"/>
          <p:cNvSpPr>
            <a:spLocks noChangeShapeType="1"/>
          </p:cNvSpPr>
          <p:nvPr/>
        </p:nvSpPr>
        <p:spPr bwMode="auto">
          <a:xfrm flipV="1">
            <a:off x="3314700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7" name="Line 38"/>
          <p:cNvSpPr>
            <a:spLocks noChangeShapeType="1"/>
          </p:cNvSpPr>
          <p:nvPr/>
        </p:nvSpPr>
        <p:spPr bwMode="auto">
          <a:xfrm flipV="1">
            <a:off x="4063604" y="4681538"/>
            <a:ext cx="119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8" name="Line 39"/>
          <p:cNvSpPr>
            <a:spLocks noChangeShapeType="1"/>
          </p:cNvSpPr>
          <p:nvPr/>
        </p:nvSpPr>
        <p:spPr bwMode="auto">
          <a:xfrm flipV="1">
            <a:off x="4813697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9" name="Line 40"/>
          <p:cNvSpPr>
            <a:spLocks noChangeShapeType="1"/>
          </p:cNvSpPr>
          <p:nvPr/>
        </p:nvSpPr>
        <p:spPr bwMode="auto">
          <a:xfrm flipV="1">
            <a:off x="5563791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0" name="Line 41"/>
          <p:cNvSpPr>
            <a:spLocks noChangeShapeType="1"/>
          </p:cNvSpPr>
          <p:nvPr/>
        </p:nvSpPr>
        <p:spPr bwMode="auto">
          <a:xfrm flipV="1">
            <a:off x="6312694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1" name="Freeform 42"/>
          <p:cNvSpPr>
            <a:spLocks/>
          </p:cNvSpPr>
          <p:nvPr/>
        </p:nvSpPr>
        <p:spPr bwMode="auto">
          <a:xfrm>
            <a:off x="1818085" y="4181476"/>
            <a:ext cx="2026444" cy="508397"/>
          </a:xfrm>
          <a:custGeom>
            <a:avLst/>
            <a:gdLst>
              <a:gd name="T0" fmla="*/ 0 w 2558"/>
              <a:gd name="T1" fmla="*/ 2147483647 h 430"/>
              <a:gd name="T2" fmla="*/ 2147483647 w 2558"/>
              <a:gd name="T3" fmla="*/ 2147483647 h 430"/>
              <a:gd name="T4" fmla="*/ 2147483647 w 2558"/>
              <a:gd name="T5" fmla="*/ 2147483647 h 430"/>
              <a:gd name="T6" fmla="*/ 2147483647 w 2558"/>
              <a:gd name="T7" fmla="*/ 2147483647 h 430"/>
              <a:gd name="T8" fmla="*/ 2147483647 w 2558"/>
              <a:gd name="T9" fmla="*/ 2147483647 h 430"/>
              <a:gd name="T10" fmla="*/ 2147483647 w 2558"/>
              <a:gd name="T11" fmla="*/ 2147483647 h 430"/>
              <a:gd name="T12" fmla="*/ 2147483647 w 2558"/>
              <a:gd name="T13" fmla="*/ 2147483647 h 430"/>
              <a:gd name="T14" fmla="*/ 2147483647 w 2558"/>
              <a:gd name="T15" fmla="*/ 2147483647 h 430"/>
              <a:gd name="T16" fmla="*/ 2147483647 w 2558"/>
              <a:gd name="T17" fmla="*/ 2147483647 h 430"/>
              <a:gd name="T18" fmla="*/ 2147483647 w 2558"/>
              <a:gd name="T19" fmla="*/ 2147483647 h 430"/>
              <a:gd name="T20" fmla="*/ 2147483647 w 2558"/>
              <a:gd name="T21" fmla="*/ 2147483647 h 430"/>
              <a:gd name="T22" fmla="*/ 2147483647 w 2558"/>
              <a:gd name="T23" fmla="*/ 2147483647 h 430"/>
              <a:gd name="T24" fmla="*/ 2147483647 w 2558"/>
              <a:gd name="T25" fmla="*/ 2147483647 h 430"/>
              <a:gd name="T26" fmla="*/ 2147483647 w 2558"/>
              <a:gd name="T27" fmla="*/ 2147483647 h 430"/>
              <a:gd name="T28" fmla="*/ 2147483647 w 2558"/>
              <a:gd name="T29" fmla="*/ 0 h 430"/>
              <a:gd name="T30" fmla="*/ 2147483647 w 2558"/>
              <a:gd name="T31" fmla="*/ 2147483647 h 430"/>
              <a:gd name="T32" fmla="*/ 2147483647 w 2558"/>
              <a:gd name="T33" fmla="*/ 2147483647 h 430"/>
              <a:gd name="T34" fmla="*/ 2147483647 w 2558"/>
              <a:gd name="T35" fmla="*/ 2147483647 h 430"/>
              <a:gd name="T36" fmla="*/ 2147483647 w 2558"/>
              <a:gd name="T37" fmla="*/ 2147483647 h 43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58"/>
              <a:gd name="T58" fmla="*/ 0 h 430"/>
              <a:gd name="T59" fmla="*/ 2558 w 2558"/>
              <a:gd name="T60" fmla="*/ 430 h 43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58" h="430">
                <a:moveTo>
                  <a:pt x="0" y="430"/>
                </a:moveTo>
                <a:lnTo>
                  <a:pt x="47" y="430"/>
                </a:lnTo>
                <a:lnTo>
                  <a:pt x="96" y="430"/>
                </a:lnTo>
                <a:lnTo>
                  <a:pt x="142" y="430"/>
                </a:lnTo>
                <a:lnTo>
                  <a:pt x="189" y="430"/>
                </a:lnTo>
                <a:lnTo>
                  <a:pt x="214" y="430"/>
                </a:lnTo>
                <a:lnTo>
                  <a:pt x="238" y="426"/>
                </a:lnTo>
                <a:lnTo>
                  <a:pt x="274" y="345"/>
                </a:lnTo>
                <a:lnTo>
                  <a:pt x="285" y="310"/>
                </a:lnTo>
                <a:lnTo>
                  <a:pt x="331" y="304"/>
                </a:lnTo>
                <a:lnTo>
                  <a:pt x="427" y="300"/>
                </a:lnTo>
                <a:lnTo>
                  <a:pt x="662" y="314"/>
                </a:lnTo>
                <a:lnTo>
                  <a:pt x="854" y="242"/>
                </a:lnTo>
                <a:lnTo>
                  <a:pt x="1043" y="143"/>
                </a:lnTo>
                <a:lnTo>
                  <a:pt x="1231" y="0"/>
                </a:lnTo>
                <a:lnTo>
                  <a:pt x="1374" y="174"/>
                </a:lnTo>
                <a:lnTo>
                  <a:pt x="1658" y="13"/>
                </a:lnTo>
                <a:lnTo>
                  <a:pt x="1989" y="160"/>
                </a:lnTo>
                <a:lnTo>
                  <a:pt x="2558" y="61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2" name="Freeform 43"/>
          <p:cNvSpPr>
            <a:spLocks/>
          </p:cNvSpPr>
          <p:nvPr/>
        </p:nvSpPr>
        <p:spPr bwMode="auto">
          <a:xfrm>
            <a:off x="1856185" y="2524126"/>
            <a:ext cx="2064544" cy="2165747"/>
          </a:xfrm>
          <a:custGeom>
            <a:avLst/>
            <a:gdLst>
              <a:gd name="T0" fmla="*/ 0 w 2607"/>
              <a:gd name="T1" fmla="*/ 2147483647 h 1833"/>
              <a:gd name="T2" fmla="*/ 2147483647 w 2607"/>
              <a:gd name="T3" fmla="*/ 2147483647 h 1833"/>
              <a:gd name="T4" fmla="*/ 2147483647 w 2607"/>
              <a:gd name="T5" fmla="*/ 2147483647 h 1833"/>
              <a:gd name="T6" fmla="*/ 2147483647 w 2607"/>
              <a:gd name="T7" fmla="*/ 2147483647 h 1833"/>
              <a:gd name="T8" fmla="*/ 2147483647 w 2607"/>
              <a:gd name="T9" fmla="*/ 2147483647 h 1833"/>
              <a:gd name="T10" fmla="*/ 2147483647 w 2607"/>
              <a:gd name="T11" fmla="*/ 2147483647 h 1833"/>
              <a:gd name="T12" fmla="*/ 2147483647 w 2607"/>
              <a:gd name="T13" fmla="*/ 2147483647 h 1833"/>
              <a:gd name="T14" fmla="*/ 2147483647 w 2607"/>
              <a:gd name="T15" fmla="*/ 2147483647 h 1833"/>
              <a:gd name="T16" fmla="*/ 2147483647 w 2607"/>
              <a:gd name="T17" fmla="*/ 2147483647 h 1833"/>
              <a:gd name="T18" fmla="*/ 2147483647 w 2607"/>
              <a:gd name="T19" fmla="*/ 2147483647 h 1833"/>
              <a:gd name="T20" fmla="*/ 2147483647 w 2607"/>
              <a:gd name="T21" fmla="*/ 2147483647 h 1833"/>
              <a:gd name="T22" fmla="*/ 2147483647 w 2607"/>
              <a:gd name="T23" fmla="*/ 2147483647 h 1833"/>
              <a:gd name="T24" fmla="*/ 2147483647 w 2607"/>
              <a:gd name="T25" fmla="*/ 2147483647 h 1833"/>
              <a:gd name="T26" fmla="*/ 2147483647 w 2607"/>
              <a:gd name="T27" fmla="*/ 2147483647 h 1833"/>
              <a:gd name="T28" fmla="*/ 2147483647 w 2607"/>
              <a:gd name="T29" fmla="*/ 0 h 1833"/>
              <a:gd name="T30" fmla="*/ 2147483647 w 2607"/>
              <a:gd name="T31" fmla="*/ 2147483647 h 1833"/>
              <a:gd name="T32" fmla="*/ 2147483647 w 2607"/>
              <a:gd name="T33" fmla="*/ 2147483647 h 1833"/>
              <a:gd name="T34" fmla="*/ 2147483647 w 2607"/>
              <a:gd name="T35" fmla="*/ 2147483647 h 1833"/>
              <a:gd name="T36" fmla="*/ 2147483647 w 2607"/>
              <a:gd name="T37" fmla="*/ 2147483647 h 1833"/>
              <a:gd name="T38" fmla="*/ 2147483647 w 2607"/>
              <a:gd name="T39" fmla="*/ 2147483647 h 183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607"/>
              <a:gd name="T61" fmla="*/ 0 h 1833"/>
              <a:gd name="T62" fmla="*/ 2607 w 2607"/>
              <a:gd name="T63" fmla="*/ 1833 h 183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607" h="1833">
                <a:moveTo>
                  <a:pt x="0" y="1833"/>
                </a:moveTo>
                <a:lnTo>
                  <a:pt x="49" y="1833"/>
                </a:lnTo>
                <a:lnTo>
                  <a:pt x="95" y="1833"/>
                </a:lnTo>
                <a:lnTo>
                  <a:pt x="142" y="1754"/>
                </a:lnTo>
                <a:lnTo>
                  <a:pt x="191" y="1785"/>
                </a:lnTo>
                <a:lnTo>
                  <a:pt x="238" y="1789"/>
                </a:lnTo>
                <a:lnTo>
                  <a:pt x="284" y="1795"/>
                </a:lnTo>
                <a:lnTo>
                  <a:pt x="333" y="1795"/>
                </a:lnTo>
                <a:lnTo>
                  <a:pt x="333" y="1799"/>
                </a:lnTo>
                <a:lnTo>
                  <a:pt x="380" y="1809"/>
                </a:lnTo>
                <a:lnTo>
                  <a:pt x="426" y="1679"/>
                </a:lnTo>
                <a:lnTo>
                  <a:pt x="522" y="1338"/>
                </a:lnTo>
                <a:lnTo>
                  <a:pt x="615" y="1321"/>
                </a:lnTo>
                <a:lnTo>
                  <a:pt x="807" y="1290"/>
                </a:lnTo>
                <a:lnTo>
                  <a:pt x="996" y="0"/>
                </a:lnTo>
                <a:lnTo>
                  <a:pt x="1469" y="485"/>
                </a:lnTo>
                <a:lnTo>
                  <a:pt x="1753" y="365"/>
                </a:lnTo>
                <a:lnTo>
                  <a:pt x="1849" y="730"/>
                </a:lnTo>
                <a:lnTo>
                  <a:pt x="2227" y="461"/>
                </a:lnTo>
                <a:lnTo>
                  <a:pt x="2607" y="23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3" name="Freeform 44"/>
          <p:cNvSpPr>
            <a:spLocks/>
          </p:cNvSpPr>
          <p:nvPr/>
        </p:nvSpPr>
        <p:spPr bwMode="auto">
          <a:xfrm>
            <a:off x="1818085" y="3265885"/>
            <a:ext cx="1650206" cy="1423988"/>
          </a:xfrm>
          <a:custGeom>
            <a:avLst/>
            <a:gdLst>
              <a:gd name="T0" fmla="*/ 0 w 2085"/>
              <a:gd name="T1" fmla="*/ 2147483647 h 1205"/>
              <a:gd name="T2" fmla="*/ 2147483647 w 2085"/>
              <a:gd name="T3" fmla="*/ 2147483647 h 1205"/>
              <a:gd name="T4" fmla="*/ 2147483647 w 2085"/>
              <a:gd name="T5" fmla="*/ 2147483647 h 1205"/>
              <a:gd name="T6" fmla="*/ 2147483647 w 2085"/>
              <a:gd name="T7" fmla="*/ 2147483647 h 1205"/>
              <a:gd name="T8" fmla="*/ 2147483647 w 2085"/>
              <a:gd name="T9" fmla="*/ 2147483647 h 1205"/>
              <a:gd name="T10" fmla="*/ 2147483647 w 2085"/>
              <a:gd name="T11" fmla="*/ 2147483647 h 1205"/>
              <a:gd name="T12" fmla="*/ 2147483647 w 2085"/>
              <a:gd name="T13" fmla="*/ 2147483647 h 1205"/>
              <a:gd name="T14" fmla="*/ 2147483647 w 2085"/>
              <a:gd name="T15" fmla="*/ 2147483647 h 1205"/>
              <a:gd name="T16" fmla="*/ 2147483647 w 2085"/>
              <a:gd name="T17" fmla="*/ 0 h 1205"/>
              <a:gd name="T18" fmla="*/ 2147483647 w 2085"/>
              <a:gd name="T19" fmla="*/ 2147483647 h 1205"/>
              <a:gd name="T20" fmla="*/ 2147483647 w 2085"/>
              <a:gd name="T21" fmla="*/ 2147483647 h 1205"/>
              <a:gd name="T22" fmla="*/ 2147483647 w 2085"/>
              <a:gd name="T23" fmla="*/ 2147483647 h 120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085"/>
              <a:gd name="T37" fmla="*/ 0 h 1205"/>
              <a:gd name="T38" fmla="*/ 2085 w 2085"/>
              <a:gd name="T39" fmla="*/ 1205 h 120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085" h="1205">
                <a:moveTo>
                  <a:pt x="0" y="1205"/>
                </a:moveTo>
                <a:lnTo>
                  <a:pt x="47" y="1188"/>
                </a:lnTo>
                <a:lnTo>
                  <a:pt x="142" y="1164"/>
                </a:lnTo>
                <a:lnTo>
                  <a:pt x="238" y="1174"/>
                </a:lnTo>
                <a:lnTo>
                  <a:pt x="285" y="915"/>
                </a:lnTo>
                <a:lnTo>
                  <a:pt x="473" y="229"/>
                </a:lnTo>
                <a:lnTo>
                  <a:pt x="616" y="413"/>
                </a:lnTo>
                <a:lnTo>
                  <a:pt x="711" y="495"/>
                </a:lnTo>
                <a:lnTo>
                  <a:pt x="1089" y="0"/>
                </a:lnTo>
                <a:lnTo>
                  <a:pt x="1423" y="44"/>
                </a:lnTo>
                <a:lnTo>
                  <a:pt x="1658" y="263"/>
                </a:lnTo>
                <a:lnTo>
                  <a:pt x="2085" y="253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4" name="Freeform 45"/>
          <p:cNvSpPr>
            <a:spLocks/>
          </p:cNvSpPr>
          <p:nvPr/>
        </p:nvSpPr>
        <p:spPr bwMode="auto">
          <a:xfrm>
            <a:off x="1968104" y="3540919"/>
            <a:ext cx="1313259" cy="1135856"/>
          </a:xfrm>
          <a:custGeom>
            <a:avLst/>
            <a:gdLst>
              <a:gd name="T0" fmla="*/ 0 w 1658"/>
              <a:gd name="T1" fmla="*/ 2147483647 h 963"/>
              <a:gd name="T2" fmla="*/ 2147483647 w 1658"/>
              <a:gd name="T3" fmla="*/ 2147483647 h 963"/>
              <a:gd name="T4" fmla="*/ 2147483647 w 1658"/>
              <a:gd name="T5" fmla="*/ 2147483647 h 963"/>
              <a:gd name="T6" fmla="*/ 2147483647 w 1658"/>
              <a:gd name="T7" fmla="*/ 2147483647 h 963"/>
              <a:gd name="T8" fmla="*/ 2147483647 w 1658"/>
              <a:gd name="T9" fmla="*/ 2147483647 h 963"/>
              <a:gd name="T10" fmla="*/ 2147483647 w 1658"/>
              <a:gd name="T11" fmla="*/ 0 h 9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58"/>
              <a:gd name="T19" fmla="*/ 0 h 963"/>
              <a:gd name="T20" fmla="*/ 1658 w 1658"/>
              <a:gd name="T21" fmla="*/ 963 h 96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58" h="963">
                <a:moveTo>
                  <a:pt x="0" y="963"/>
                </a:moveTo>
                <a:lnTo>
                  <a:pt x="49" y="956"/>
                </a:lnTo>
                <a:lnTo>
                  <a:pt x="96" y="918"/>
                </a:lnTo>
                <a:lnTo>
                  <a:pt x="284" y="184"/>
                </a:lnTo>
                <a:lnTo>
                  <a:pt x="949" y="48"/>
                </a:lnTo>
                <a:lnTo>
                  <a:pt x="1658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5" name="Freeform 46"/>
          <p:cNvSpPr>
            <a:spLocks/>
          </p:cNvSpPr>
          <p:nvPr/>
        </p:nvSpPr>
        <p:spPr bwMode="auto">
          <a:xfrm>
            <a:off x="1818085" y="3583782"/>
            <a:ext cx="4238625" cy="1073944"/>
          </a:xfrm>
          <a:custGeom>
            <a:avLst/>
            <a:gdLst>
              <a:gd name="T0" fmla="*/ 0 w 5354"/>
              <a:gd name="T1" fmla="*/ 2147483647 h 908"/>
              <a:gd name="T2" fmla="*/ 2147483647 w 5354"/>
              <a:gd name="T3" fmla="*/ 2147483647 h 908"/>
              <a:gd name="T4" fmla="*/ 2147483647 w 5354"/>
              <a:gd name="T5" fmla="*/ 2147483647 h 908"/>
              <a:gd name="T6" fmla="*/ 2147483647 w 5354"/>
              <a:gd name="T7" fmla="*/ 2147483647 h 908"/>
              <a:gd name="T8" fmla="*/ 2147483647 w 5354"/>
              <a:gd name="T9" fmla="*/ 2147483647 h 908"/>
              <a:gd name="T10" fmla="*/ 2147483647 w 5354"/>
              <a:gd name="T11" fmla="*/ 2147483647 h 908"/>
              <a:gd name="T12" fmla="*/ 2147483647 w 5354"/>
              <a:gd name="T13" fmla="*/ 2147483647 h 908"/>
              <a:gd name="T14" fmla="*/ 2147483647 w 5354"/>
              <a:gd name="T15" fmla="*/ 2147483647 h 908"/>
              <a:gd name="T16" fmla="*/ 2147483647 w 5354"/>
              <a:gd name="T17" fmla="*/ 2147483647 h 908"/>
              <a:gd name="T18" fmla="*/ 2147483647 w 5354"/>
              <a:gd name="T19" fmla="*/ 2147483647 h 908"/>
              <a:gd name="T20" fmla="*/ 2147483647 w 5354"/>
              <a:gd name="T21" fmla="*/ 2147483647 h 908"/>
              <a:gd name="T22" fmla="*/ 2147483647 w 5354"/>
              <a:gd name="T23" fmla="*/ 2147483647 h 908"/>
              <a:gd name="T24" fmla="*/ 2147483647 w 5354"/>
              <a:gd name="T25" fmla="*/ 0 h 908"/>
              <a:gd name="T26" fmla="*/ 2147483647 w 5354"/>
              <a:gd name="T27" fmla="*/ 0 h 908"/>
              <a:gd name="T28" fmla="*/ 2147483647 w 5354"/>
              <a:gd name="T29" fmla="*/ 2147483647 h 908"/>
              <a:gd name="T30" fmla="*/ 2147483647 w 5354"/>
              <a:gd name="T31" fmla="*/ 2147483647 h 908"/>
              <a:gd name="T32" fmla="*/ 2147483647 w 5354"/>
              <a:gd name="T33" fmla="*/ 2147483647 h 908"/>
              <a:gd name="T34" fmla="*/ 2147483647 w 5354"/>
              <a:gd name="T35" fmla="*/ 2147483647 h 908"/>
              <a:gd name="T36" fmla="*/ 2147483647 w 5354"/>
              <a:gd name="T37" fmla="*/ 2147483647 h 908"/>
              <a:gd name="T38" fmla="*/ 2147483647 w 5354"/>
              <a:gd name="T39" fmla="*/ 2147483647 h 908"/>
              <a:gd name="T40" fmla="*/ 2147483647 w 5354"/>
              <a:gd name="T41" fmla="*/ 2147483647 h 90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5354"/>
              <a:gd name="T64" fmla="*/ 0 h 908"/>
              <a:gd name="T65" fmla="*/ 5354 w 5354"/>
              <a:gd name="T66" fmla="*/ 908 h 90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5354" h="908">
                <a:moveTo>
                  <a:pt x="0" y="908"/>
                </a:moveTo>
                <a:lnTo>
                  <a:pt x="47" y="894"/>
                </a:lnTo>
                <a:lnTo>
                  <a:pt x="96" y="792"/>
                </a:lnTo>
                <a:lnTo>
                  <a:pt x="142" y="880"/>
                </a:lnTo>
                <a:lnTo>
                  <a:pt x="189" y="867"/>
                </a:lnTo>
                <a:lnTo>
                  <a:pt x="238" y="822"/>
                </a:lnTo>
                <a:lnTo>
                  <a:pt x="285" y="713"/>
                </a:lnTo>
                <a:lnTo>
                  <a:pt x="238" y="703"/>
                </a:lnTo>
                <a:lnTo>
                  <a:pt x="473" y="474"/>
                </a:lnTo>
                <a:lnTo>
                  <a:pt x="569" y="478"/>
                </a:lnTo>
                <a:lnTo>
                  <a:pt x="854" y="163"/>
                </a:lnTo>
                <a:lnTo>
                  <a:pt x="1138" y="34"/>
                </a:lnTo>
                <a:lnTo>
                  <a:pt x="1469" y="0"/>
                </a:lnTo>
                <a:lnTo>
                  <a:pt x="1800" y="0"/>
                </a:lnTo>
                <a:lnTo>
                  <a:pt x="2369" y="355"/>
                </a:lnTo>
                <a:lnTo>
                  <a:pt x="3081" y="617"/>
                </a:lnTo>
                <a:lnTo>
                  <a:pt x="3601" y="723"/>
                </a:lnTo>
                <a:lnTo>
                  <a:pt x="4027" y="682"/>
                </a:lnTo>
                <a:lnTo>
                  <a:pt x="4454" y="747"/>
                </a:lnTo>
                <a:lnTo>
                  <a:pt x="4881" y="648"/>
                </a:lnTo>
                <a:lnTo>
                  <a:pt x="5354" y="713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6" name="Freeform 47"/>
          <p:cNvSpPr>
            <a:spLocks/>
          </p:cNvSpPr>
          <p:nvPr/>
        </p:nvSpPr>
        <p:spPr bwMode="auto">
          <a:xfrm>
            <a:off x="1818085" y="3313510"/>
            <a:ext cx="3709988" cy="1376363"/>
          </a:xfrm>
          <a:custGeom>
            <a:avLst/>
            <a:gdLst>
              <a:gd name="T0" fmla="*/ 0 w 4689"/>
              <a:gd name="T1" fmla="*/ 2147483647 h 1164"/>
              <a:gd name="T2" fmla="*/ 2147483647 w 4689"/>
              <a:gd name="T3" fmla="*/ 2147483647 h 1164"/>
              <a:gd name="T4" fmla="*/ 2147483647 w 4689"/>
              <a:gd name="T5" fmla="*/ 2147483647 h 1164"/>
              <a:gd name="T6" fmla="*/ 2147483647 w 4689"/>
              <a:gd name="T7" fmla="*/ 2147483647 h 1164"/>
              <a:gd name="T8" fmla="*/ 2147483647 w 4689"/>
              <a:gd name="T9" fmla="*/ 2147483647 h 1164"/>
              <a:gd name="T10" fmla="*/ 2147483647 w 4689"/>
              <a:gd name="T11" fmla="*/ 2147483647 h 1164"/>
              <a:gd name="T12" fmla="*/ 2147483647 w 4689"/>
              <a:gd name="T13" fmla="*/ 2147483647 h 1164"/>
              <a:gd name="T14" fmla="*/ 2147483647 w 4689"/>
              <a:gd name="T15" fmla="*/ 2147483647 h 1164"/>
              <a:gd name="T16" fmla="*/ 2147483647 w 4689"/>
              <a:gd name="T17" fmla="*/ 2147483647 h 1164"/>
              <a:gd name="T18" fmla="*/ 2147483647 w 4689"/>
              <a:gd name="T19" fmla="*/ 2147483647 h 1164"/>
              <a:gd name="T20" fmla="*/ 2147483647 w 4689"/>
              <a:gd name="T21" fmla="*/ 2147483647 h 1164"/>
              <a:gd name="T22" fmla="*/ 2147483647 w 4689"/>
              <a:gd name="T23" fmla="*/ 2147483647 h 1164"/>
              <a:gd name="T24" fmla="*/ 2147483647 w 4689"/>
              <a:gd name="T25" fmla="*/ 2147483647 h 1164"/>
              <a:gd name="T26" fmla="*/ 2147483647 w 4689"/>
              <a:gd name="T27" fmla="*/ 2147483647 h 1164"/>
              <a:gd name="T28" fmla="*/ 2147483647 w 4689"/>
              <a:gd name="T29" fmla="*/ 2147483647 h 1164"/>
              <a:gd name="T30" fmla="*/ 2147483647 w 4689"/>
              <a:gd name="T31" fmla="*/ 0 h 1164"/>
              <a:gd name="T32" fmla="*/ 2147483647 w 4689"/>
              <a:gd name="T33" fmla="*/ 2147483647 h 1164"/>
              <a:gd name="T34" fmla="*/ 2147483647 w 4689"/>
              <a:gd name="T35" fmla="*/ 2147483647 h 1164"/>
              <a:gd name="T36" fmla="*/ 2147483647 w 4689"/>
              <a:gd name="T37" fmla="*/ 2147483647 h 1164"/>
              <a:gd name="T38" fmla="*/ 2147483647 w 4689"/>
              <a:gd name="T39" fmla="*/ 2147483647 h 1164"/>
              <a:gd name="T40" fmla="*/ 2147483647 w 4689"/>
              <a:gd name="T41" fmla="*/ 2147483647 h 1164"/>
              <a:gd name="T42" fmla="*/ 2147483647 w 4689"/>
              <a:gd name="T43" fmla="*/ 2147483647 h 116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689"/>
              <a:gd name="T67" fmla="*/ 0 h 1164"/>
              <a:gd name="T68" fmla="*/ 4689 w 4689"/>
              <a:gd name="T69" fmla="*/ 1164 h 116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689" h="1164">
                <a:moveTo>
                  <a:pt x="0" y="1164"/>
                </a:moveTo>
                <a:lnTo>
                  <a:pt x="47" y="1164"/>
                </a:lnTo>
                <a:lnTo>
                  <a:pt x="96" y="1160"/>
                </a:lnTo>
                <a:lnTo>
                  <a:pt x="142" y="1160"/>
                </a:lnTo>
                <a:lnTo>
                  <a:pt x="189" y="1154"/>
                </a:lnTo>
                <a:lnTo>
                  <a:pt x="238" y="1140"/>
                </a:lnTo>
                <a:lnTo>
                  <a:pt x="285" y="1116"/>
                </a:lnTo>
                <a:lnTo>
                  <a:pt x="331" y="1096"/>
                </a:lnTo>
                <a:lnTo>
                  <a:pt x="380" y="771"/>
                </a:lnTo>
                <a:lnTo>
                  <a:pt x="473" y="543"/>
                </a:lnTo>
                <a:lnTo>
                  <a:pt x="569" y="642"/>
                </a:lnTo>
                <a:lnTo>
                  <a:pt x="758" y="382"/>
                </a:lnTo>
                <a:lnTo>
                  <a:pt x="908" y="266"/>
                </a:lnTo>
                <a:lnTo>
                  <a:pt x="1231" y="140"/>
                </a:lnTo>
                <a:lnTo>
                  <a:pt x="1612" y="341"/>
                </a:lnTo>
                <a:lnTo>
                  <a:pt x="1989" y="0"/>
                </a:lnTo>
                <a:lnTo>
                  <a:pt x="2985" y="369"/>
                </a:lnTo>
                <a:lnTo>
                  <a:pt x="3127" y="375"/>
                </a:lnTo>
                <a:lnTo>
                  <a:pt x="3601" y="416"/>
                </a:lnTo>
                <a:lnTo>
                  <a:pt x="3885" y="481"/>
                </a:lnTo>
                <a:lnTo>
                  <a:pt x="4265" y="420"/>
                </a:lnTo>
                <a:lnTo>
                  <a:pt x="4689" y="365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7" name="Freeform 48"/>
          <p:cNvSpPr>
            <a:spLocks/>
          </p:cNvSpPr>
          <p:nvPr/>
        </p:nvSpPr>
        <p:spPr bwMode="auto">
          <a:xfrm>
            <a:off x="1813323" y="4491038"/>
            <a:ext cx="902494" cy="190500"/>
          </a:xfrm>
          <a:custGeom>
            <a:avLst/>
            <a:gdLst>
              <a:gd name="T0" fmla="*/ 0 w 1138"/>
              <a:gd name="T1" fmla="*/ 2147483647 h 160"/>
              <a:gd name="T2" fmla="*/ 2147483647 w 1138"/>
              <a:gd name="T3" fmla="*/ 2147483647 h 160"/>
              <a:gd name="T4" fmla="*/ 2147483647 w 1138"/>
              <a:gd name="T5" fmla="*/ 2147483647 h 160"/>
              <a:gd name="T6" fmla="*/ 2147483647 w 1138"/>
              <a:gd name="T7" fmla="*/ 2147483647 h 160"/>
              <a:gd name="T8" fmla="*/ 2147483647 w 1138"/>
              <a:gd name="T9" fmla="*/ 2147483647 h 160"/>
              <a:gd name="T10" fmla="*/ 2147483647 w 1138"/>
              <a:gd name="T11" fmla="*/ 2147483647 h 160"/>
              <a:gd name="T12" fmla="*/ 2147483647 w 1138"/>
              <a:gd name="T13" fmla="*/ 2147483647 h 160"/>
              <a:gd name="T14" fmla="*/ 2147483647 w 1138"/>
              <a:gd name="T15" fmla="*/ 2147483647 h 160"/>
              <a:gd name="T16" fmla="*/ 2147483647 w 1138"/>
              <a:gd name="T17" fmla="*/ 2147483647 h 160"/>
              <a:gd name="T18" fmla="*/ 2147483647 w 1138"/>
              <a:gd name="T19" fmla="*/ 2147483647 h 160"/>
              <a:gd name="T20" fmla="*/ 2147483647 w 1138"/>
              <a:gd name="T21" fmla="*/ 2147483647 h 160"/>
              <a:gd name="T22" fmla="*/ 2147483647 w 1138"/>
              <a:gd name="T23" fmla="*/ 2147483647 h 160"/>
              <a:gd name="T24" fmla="*/ 2147483647 w 1138"/>
              <a:gd name="T25" fmla="*/ 2147483647 h 160"/>
              <a:gd name="T26" fmla="*/ 2147483647 w 1138"/>
              <a:gd name="T27" fmla="*/ 0 h 16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38"/>
              <a:gd name="T43" fmla="*/ 0 h 160"/>
              <a:gd name="T44" fmla="*/ 1138 w 1138"/>
              <a:gd name="T45" fmla="*/ 160 h 16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38" h="160">
                <a:moveTo>
                  <a:pt x="0" y="160"/>
                </a:moveTo>
                <a:lnTo>
                  <a:pt x="95" y="160"/>
                </a:lnTo>
                <a:lnTo>
                  <a:pt x="188" y="160"/>
                </a:lnTo>
                <a:lnTo>
                  <a:pt x="238" y="157"/>
                </a:lnTo>
                <a:lnTo>
                  <a:pt x="284" y="119"/>
                </a:lnTo>
                <a:lnTo>
                  <a:pt x="380" y="41"/>
                </a:lnTo>
                <a:lnTo>
                  <a:pt x="473" y="58"/>
                </a:lnTo>
                <a:lnTo>
                  <a:pt x="569" y="105"/>
                </a:lnTo>
                <a:lnTo>
                  <a:pt x="662" y="47"/>
                </a:lnTo>
                <a:lnTo>
                  <a:pt x="804" y="116"/>
                </a:lnTo>
                <a:lnTo>
                  <a:pt x="853" y="119"/>
                </a:lnTo>
                <a:lnTo>
                  <a:pt x="946" y="88"/>
                </a:lnTo>
                <a:lnTo>
                  <a:pt x="1042" y="85"/>
                </a:lnTo>
                <a:lnTo>
                  <a:pt x="1138" y="0"/>
                </a:lnTo>
              </a:path>
            </a:pathLst>
          </a:cu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8" name="Freeform 49"/>
          <p:cNvSpPr>
            <a:spLocks/>
          </p:cNvSpPr>
          <p:nvPr/>
        </p:nvSpPr>
        <p:spPr bwMode="auto">
          <a:xfrm>
            <a:off x="1818085" y="2540794"/>
            <a:ext cx="2249090" cy="2149079"/>
          </a:xfrm>
          <a:custGeom>
            <a:avLst/>
            <a:gdLst>
              <a:gd name="T0" fmla="*/ 0 w 2843"/>
              <a:gd name="T1" fmla="*/ 2147483647 h 1819"/>
              <a:gd name="T2" fmla="*/ 2147483647 w 2843"/>
              <a:gd name="T3" fmla="*/ 2147483647 h 1819"/>
              <a:gd name="T4" fmla="*/ 2147483647 w 2843"/>
              <a:gd name="T5" fmla="*/ 2147483647 h 1819"/>
              <a:gd name="T6" fmla="*/ 2147483647 w 2843"/>
              <a:gd name="T7" fmla="*/ 2147483647 h 1819"/>
              <a:gd name="T8" fmla="*/ 2147483647 w 2843"/>
              <a:gd name="T9" fmla="*/ 2147483647 h 1819"/>
              <a:gd name="T10" fmla="*/ 2147483647 w 2843"/>
              <a:gd name="T11" fmla="*/ 2147483647 h 1819"/>
              <a:gd name="T12" fmla="*/ 2147483647 w 2843"/>
              <a:gd name="T13" fmla="*/ 2147483647 h 1819"/>
              <a:gd name="T14" fmla="*/ 2147483647 w 2843"/>
              <a:gd name="T15" fmla="*/ 2147483647 h 1819"/>
              <a:gd name="T16" fmla="*/ 2147483647 w 2843"/>
              <a:gd name="T17" fmla="*/ 2147483647 h 1819"/>
              <a:gd name="T18" fmla="*/ 2147483647 w 2843"/>
              <a:gd name="T19" fmla="*/ 2147483647 h 1819"/>
              <a:gd name="T20" fmla="*/ 2147483647 w 2843"/>
              <a:gd name="T21" fmla="*/ 2147483647 h 1819"/>
              <a:gd name="T22" fmla="*/ 2147483647 w 2843"/>
              <a:gd name="T23" fmla="*/ 2147483647 h 1819"/>
              <a:gd name="T24" fmla="*/ 2147483647 w 2843"/>
              <a:gd name="T25" fmla="*/ 2147483647 h 1819"/>
              <a:gd name="T26" fmla="*/ 2147483647 w 2843"/>
              <a:gd name="T27" fmla="*/ 2147483647 h 1819"/>
              <a:gd name="T28" fmla="*/ 2147483647 w 2843"/>
              <a:gd name="T29" fmla="*/ 2147483647 h 1819"/>
              <a:gd name="T30" fmla="*/ 2147483647 w 2843"/>
              <a:gd name="T31" fmla="*/ 0 h 18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843"/>
              <a:gd name="T49" fmla="*/ 0 h 1819"/>
              <a:gd name="T50" fmla="*/ 2843 w 2843"/>
              <a:gd name="T51" fmla="*/ 1819 h 18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843" h="1819">
                <a:moveTo>
                  <a:pt x="0" y="1819"/>
                </a:moveTo>
                <a:lnTo>
                  <a:pt x="47" y="1798"/>
                </a:lnTo>
                <a:lnTo>
                  <a:pt x="77" y="1802"/>
                </a:lnTo>
                <a:lnTo>
                  <a:pt x="123" y="1809"/>
                </a:lnTo>
                <a:lnTo>
                  <a:pt x="170" y="1764"/>
                </a:lnTo>
                <a:lnTo>
                  <a:pt x="219" y="1399"/>
                </a:lnTo>
                <a:lnTo>
                  <a:pt x="285" y="1198"/>
                </a:lnTo>
                <a:lnTo>
                  <a:pt x="380" y="624"/>
                </a:lnTo>
                <a:lnTo>
                  <a:pt x="435" y="761"/>
                </a:lnTo>
                <a:lnTo>
                  <a:pt x="484" y="556"/>
                </a:lnTo>
                <a:lnTo>
                  <a:pt x="758" y="638"/>
                </a:lnTo>
                <a:lnTo>
                  <a:pt x="1138" y="239"/>
                </a:lnTo>
                <a:lnTo>
                  <a:pt x="1516" y="754"/>
                </a:lnTo>
                <a:lnTo>
                  <a:pt x="1658" y="600"/>
                </a:lnTo>
                <a:lnTo>
                  <a:pt x="2274" y="1075"/>
                </a:lnTo>
                <a:lnTo>
                  <a:pt x="2843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9" name="Freeform 50"/>
          <p:cNvSpPr>
            <a:spLocks/>
          </p:cNvSpPr>
          <p:nvPr/>
        </p:nvSpPr>
        <p:spPr bwMode="auto">
          <a:xfrm>
            <a:off x="1818085" y="2253854"/>
            <a:ext cx="2322909" cy="2431256"/>
          </a:xfrm>
          <a:custGeom>
            <a:avLst/>
            <a:gdLst>
              <a:gd name="T0" fmla="*/ 0 w 2938"/>
              <a:gd name="T1" fmla="*/ 2147483647 h 2058"/>
              <a:gd name="T2" fmla="*/ 2147483647 w 2938"/>
              <a:gd name="T3" fmla="*/ 2147483647 h 2058"/>
              <a:gd name="T4" fmla="*/ 2147483647 w 2938"/>
              <a:gd name="T5" fmla="*/ 2147483647 h 2058"/>
              <a:gd name="T6" fmla="*/ 2147483647 w 2938"/>
              <a:gd name="T7" fmla="*/ 2147483647 h 2058"/>
              <a:gd name="T8" fmla="*/ 2147483647 w 2938"/>
              <a:gd name="T9" fmla="*/ 2147483647 h 2058"/>
              <a:gd name="T10" fmla="*/ 2147483647 w 2938"/>
              <a:gd name="T11" fmla="*/ 2147483647 h 2058"/>
              <a:gd name="T12" fmla="*/ 2147483647 w 2938"/>
              <a:gd name="T13" fmla="*/ 2147483647 h 2058"/>
              <a:gd name="T14" fmla="*/ 2147483647 w 2938"/>
              <a:gd name="T15" fmla="*/ 2147483647 h 2058"/>
              <a:gd name="T16" fmla="*/ 2147483647 w 2938"/>
              <a:gd name="T17" fmla="*/ 0 h 2058"/>
              <a:gd name="T18" fmla="*/ 2147483647 w 2938"/>
              <a:gd name="T19" fmla="*/ 2147483647 h 2058"/>
              <a:gd name="T20" fmla="*/ 2147483647 w 2938"/>
              <a:gd name="T21" fmla="*/ 2147483647 h 205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938"/>
              <a:gd name="T34" fmla="*/ 0 h 2058"/>
              <a:gd name="T35" fmla="*/ 2938 w 2938"/>
              <a:gd name="T36" fmla="*/ 2058 h 205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938" h="2058">
                <a:moveTo>
                  <a:pt x="0" y="2041"/>
                </a:moveTo>
                <a:lnTo>
                  <a:pt x="123" y="2035"/>
                </a:lnTo>
                <a:lnTo>
                  <a:pt x="219" y="2058"/>
                </a:lnTo>
                <a:lnTo>
                  <a:pt x="312" y="1898"/>
                </a:lnTo>
                <a:lnTo>
                  <a:pt x="380" y="1799"/>
                </a:lnTo>
                <a:lnTo>
                  <a:pt x="504" y="966"/>
                </a:lnTo>
                <a:lnTo>
                  <a:pt x="758" y="642"/>
                </a:lnTo>
                <a:lnTo>
                  <a:pt x="1089" y="550"/>
                </a:lnTo>
                <a:lnTo>
                  <a:pt x="1231" y="0"/>
                </a:lnTo>
                <a:lnTo>
                  <a:pt x="2085" y="502"/>
                </a:lnTo>
                <a:lnTo>
                  <a:pt x="2938" y="492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0" name="Freeform 51"/>
          <p:cNvSpPr>
            <a:spLocks/>
          </p:cNvSpPr>
          <p:nvPr/>
        </p:nvSpPr>
        <p:spPr bwMode="auto">
          <a:xfrm>
            <a:off x="1804988" y="4664869"/>
            <a:ext cx="32147" cy="65485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2147483647 w 43"/>
              <a:gd name="T5" fmla="*/ 2147483647 h 55"/>
              <a:gd name="T6" fmla="*/ 0 w 43"/>
              <a:gd name="T7" fmla="*/ 2147483647 h 55"/>
              <a:gd name="T8" fmla="*/ 2147483647 w 43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5"/>
              <a:gd name="T17" fmla="*/ 43 w 43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5">
                <a:moveTo>
                  <a:pt x="22" y="0"/>
                </a:moveTo>
                <a:lnTo>
                  <a:pt x="43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1" name="Freeform 52"/>
          <p:cNvSpPr>
            <a:spLocks/>
          </p:cNvSpPr>
          <p:nvPr/>
        </p:nvSpPr>
        <p:spPr bwMode="auto">
          <a:xfrm>
            <a:off x="1801416" y="4657725"/>
            <a:ext cx="34528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2" name="Freeform 53"/>
          <p:cNvSpPr>
            <a:spLocks/>
          </p:cNvSpPr>
          <p:nvPr/>
        </p:nvSpPr>
        <p:spPr bwMode="auto">
          <a:xfrm>
            <a:off x="1841898" y="4664869"/>
            <a:ext cx="34528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3" name="Freeform 54"/>
          <p:cNvSpPr>
            <a:spLocks/>
          </p:cNvSpPr>
          <p:nvPr/>
        </p:nvSpPr>
        <p:spPr bwMode="auto">
          <a:xfrm>
            <a:off x="1837135" y="4657725"/>
            <a:ext cx="3690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4" name="Freeform 55"/>
          <p:cNvSpPr>
            <a:spLocks/>
          </p:cNvSpPr>
          <p:nvPr/>
        </p:nvSpPr>
        <p:spPr bwMode="auto">
          <a:xfrm>
            <a:off x="1879997" y="4664869"/>
            <a:ext cx="36909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5" name="Freeform 56"/>
          <p:cNvSpPr>
            <a:spLocks/>
          </p:cNvSpPr>
          <p:nvPr/>
        </p:nvSpPr>
        <p:spPr bwMode="auto">
          <a:xfrm>
            <a:off x="1876425" y="4657725"/>
            <a:ext cx="3571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6" name="Freeform 57"/>
          <p:cNvSpPr>
            <a:spLocks/>
          </p:cNvSpPr>
          <p:nvPr/>
        </p:nvSpPr>
        <p:spPr bwMode="auto">
          <a:xfrm>
            <a:off x="1919288" y="4664869"/>
            <a:ext cx="32147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7" name="Freeform 58"/>
          <p:cNvSpPr>
            <a:spLocks/>
          </p:cNvSpPr>
          <p:nvPr/>
        </p:nvSpPr>
        <p:spPr bwMode="auto">
          <a:xfrm>
            <a:off x="1915716" y="4657725"/>
            <a:ext cx="32147" cy="6429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1" y="0"/>
                </a:moveTo>
                <a:lnTo>
                  <a:pt x="43" y="27"/>
                </a:lnTo>
                <a:lnTo>
                  <a:pt x="21" y="54"/>
                </a:lnTo>
                <a:lnTo>
                  <a:pt x="0" y="27"/>
                </a:lnTo>
                <a:lnTo>
                  <a:pt x="21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8" name="Freeform 59"/>
          <p:cNvSpPr>
            <a:spLocks/>
          </p:cNvSpPr>
          <p:nvPr/>
        </p:nvSpPr>
        <p:spPr bwMode="auto">
          <a:xfrm>
            <a:off x="1953816" y="4664869"/>
            <a:ext cx="36909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9" name="Freeform 60"/>
          <p:cNvSpPr>
            <a:spLocks/>
          </p:cNvSpPr>
          <p:nvPr/>
        </p:nvSpPr>
        <p:spPr bwMode="auto">
          <a:xfrm>
            <a:off x="1951435" y="4657725"/>
            <a:ext cx="34528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0" name="Freeform 61"/>
          <p:cNvSpPr>
            <a:spLocks/>
          </p:cNvSpPr>
          <p:nvPr/>
        </p:nvSpPr>
        <p:spPr bwMode="auto">
          <a:xfrm>
            <a:off x="1975247" y="4664869"/>
            <a:ext cx="33338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1" name="Freeform 62"/>
          <p:cNvSpPr>
            <a:spLocks/>
          </p:cNvSpPr>
          <p:nvPr/>
        </p:nvSpPr>
        <p:spPr bwMode="auto">
          <a:xfrm>
            <a:off x="1970485" y="4657725"/>
            <a:ext cx="32147" cy="6429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2" y="0"/>
                </a:moveTo>
                <a:lnTo>
                  <a:pt x="43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2" name="Freeform 63"/>
          <p:cNvSpPr>
            <a:spLocks/>
          </p:cNvSpPr>
          <p:nvPr/>
        </p:nvSpPr>
        <p:spPr bwMode="auto">
          <a:xfrm>
            <a:off x="1994297" y="4661297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3" name="Freeform 64"/>
          <p:cNvSpPr>
            <a:spLocks/>
          </p:cNvSpPr>
          <p:nvPr/>
        </p:nvSpPr>
        <p:spPr bwMode="auto">
          <a:xfrm>
            <a:off x="1990725" y="4652963"/>
            <a:ext cx="33338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4" name="Freeform 65"/>
          <p:cNvSpPr>
            <a:spLocks/>
          </p:cNvSpPr>
          <p:nvPr/>
        </p:nvSpPr>
        <p:spPr bwMode="auto">
          <a:xfrm>
            <a:off x="2021681" y="4564857"/>
            <a:ext cx="33338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5" name="Freeform 66"/>
          <p:cNvSpPr>
            <a:spLocks/>
          </p:cNvSpPr>
          <p:nvPr/>
        </p:nvSpPr>
        <p:spPr bwMode="auto">
          <a:xfrm>
            <a:off x="2016919" y="4555332"/>
            <a:ext cx="36910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6" name="Freeform 67"/>
          <p:cNvSpPr>
            <a:spLocks/>
          </p:cNvSpPr>
          <p:nvPr/>
        </p:nvSpPr>
        <p:spPr bwMode="auto">
          <a:xfrm>
            <a:off x="2031206" y="4524375"/>
            <a:ext cx="34529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7" name="Freeform 68"/>
          <p:cNvSpPr>
            <a:spLocks/>
          </p:cNvSpPr>
          <p:nvPr/>
        </p:nvSpPr>
        <p:spPr bwMode="auto">
          <a:xfrm>
            <a:off x="2026444" y="4514850"/>
            <a:ext cx="35719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8" name="Freeform 69"/>
          <p:cNvSpPr>
            <a:spLocks/>
          </p:cNvSpPr>
          <p:nvPr/>
        </p:nvSpPr>
        <p:spPr bwMode="auto">
          <a:xfrm>
            <a:off x="2068116" y="4514850"/>
            <a:ext cx="34528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9" name="Freeform 70"/>
          <p:cNvSpPr>
            <a:spLocks/>
          </p:cNvSpPr>
          <p:nvPr/>
        </p:nvSpPr>
        <p:spPr bwMode="auto">
          <a:xfrm>
            <a:off x="2063353" y="4508898"/>
            <a:ext cx="33338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0" name="Freeform 71"/>
          <p:cNvSpPr>
            <a:spLocks/>
          </p:cNvSpPr>
          <p:nvPr/>
        </p:nvSpPr>
        <p:spPr bwMode="auto">
          <a:xfrm>
            <a:off x="2144316" y="4512469"/>
            <a:ext cx="33338" cy="6310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1" y="0"/>
                </a:moveTo>
                <a:lnTo>
                  <a:pt x="43" y="27"/>
                </a:lnTo>
                <a:lnTo>
                  <a:pt x="21" y="54"/>
                </a:lnTo>
                <a:lnTo>
                  <a:pt x="0" y="27"/>
                </a:lnTo>
                <a:lnTo>
                  <a:pt x="21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1" name="Freeform 72"/>
          <p:cNvSpPr>
            <a:spLocks/>
          </p:cNvSpPr>
          <p:nvPr/>
        </p:nvSpPr>
        <p:spPr bwMode="auto">
          <a:xfrm>
            <a:off x="2140744" y="4504135"/>
            <a:ext cx="33338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2" name="Freeform 73"/>
          <p:cNvSpPr>
            <a:spLocks/>
          </p:cNvSpPr>
          <p:nvPr/>
        </p:nvSpPr>
        <p:spPr bwMode="auto">
          <a:xfrm>
            <a:off x="2330053" y="4529137"/>
            <a:ext cx="33338" cy="6310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3" name="Freeform 74"/>
          <p:cNvSpPr>
            <a:spLocks/>
          </p:cNvSpPr>
          <p:nvPr/>
        </p:nvSpPr>
        <p:spPr bwMode="auto">
          <a:xfrm>
            <a:off x="2325291" y="4520804"/>
            <a:ext cx="3571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4" name="Freeform 75"/>
          <p:cNvSpPr>
            <a:spLocks/>
          </p:cNvSpPr>
          <p:nvPr/>
        </p:nvSpPr>
        <p:spPr bwMode="auto">
          <a:xfrm>
            <a:off x="2481262" y="4444604"/>
            <a:ext cx="33338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5" name="Freeform 76"/>
          <p:cNvSpPr>
            <a:spLocks/>
          </p:cNvSpPr>
          <p:nvPr/>
        </p:nvSpPr>
        <p:spPr bwMode="auto">
          <a:xfrm>
            <a:off x="2477691" y="4433888"/>
            <a:ext cx="3571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6" name="Freeform 77"/>
          <p:cNvSpPr>
            <a:spLocks/>
          </p:cNvSpPr>
          <p:nvPr/>
        </p:nvSpPr>
        <p:spPr bwMode="auto">
          <a:xfrm>
            <a:off x="2628900" y="4325541"/>
            <a:ext cx="35719" cy="66675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7" name="Freeform 78"/>
          <p:cNvSpPr>
            <a:spLocks/>
          </p:cNvSpPr>
          <p:nvPr/>
        </p:nvSpPr>
        <p:spPr bwMode="auto">
          <a:xfrm>
            <a:off x="2626519" y="4319588"/>
            <a:ext cx="34529" cy="60722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2" y="0"/>
                </a:moveTo>
                <a:lnTo>
                  <a:pt x="43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8" name="Freeform 79"/>
          <p:cNvSpPr>
            <a:spLocks/>
          </p:cNvSpPr>
          <p:nvPr/>
        </p:nvSpPr>
        <p:spPr bwMode="auto">
          <a:xfrm>
            <a:off x="2781300" y="4157663"/>
            <a:ext cx="33338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9" name="Freeform 80"/>
          <p:cNvSpPr>
            <a:spLocks/>
          </p:cNvSpPr>
          <p:nvPr/>
        </p:nvSpPr>
        <p:spPr bwMode="auto">
          <a:xfrm>
            <a:off x="2772966" y="4150519"/>
            <a:ext cx="36909" cy="6310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0" name="Freeform 81"/>
          <p:cNvSpPr>
            <a:spLocks/>
          </p:cNvSpPr>
          <p:nvPr/>
        </p:nvSpPr>
        <p:spPr bwMode="auto">
          <a:xfrm>
            <a:off x="2893219" y="4362450"/>
            <a:ext cx="33338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51" name="Freeform 82"/>
          <p:cNvSpPr>
            <a:spLocks/>
          </p:cNvSpPr>
          <p:nvPr/>
        </p:nvSpPr>
        <p:spPr bwMode="auto">
          <a:xfrm>
            <a:off x="2887266" y="4355306"/>
            <a:ext cx="36909" cy="6310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2" y="0"/>
                </a:moveTo>
                <a:lnTo>
                  <a:pt x="43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2" name="Freeform 83"/>
          <p:cNvSpPr>
            <a:spLocks/>
          </p:cNvSpPr>
          <p:nvPr/>
        </p:nvSpPr>
        <p:spPr bwMode="auto">
          <a:xfrm>
            <a:off x="3115866" y="4174331"/>
            <a:ext cx="36909" cy="63104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2147483647 w 43"/>
              <a:gd name="T5" fmla="*/ 2147483647 h 55"/>
              <a:gd name="T6" fmla="*/ 0 w 43"/>
              <a:gd name="T7" fmla="*/ 2147483647 h 55"/>
              <a:gd name="T8" fmla="*/ 2147483647 w 43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5"/>
              <a:gd name="T17" fmla="*/ 43 w 43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5">
                <a:moveTo>
                  <a:pt x="22" y="0"/>
                </a:moveTo>
                <a:lnTo>
                  <a:pt x="43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53" name="Freeform 84"/>
          <p:cNvSpPr>
            <a:spLocks/>
          </p:cNvSpPr>
          <p:nvPr/>
        </p:nvSpPr>
        <p:spPr bwMode="auto">
          <a:xfrm>
            <a:off x="3111104" y="4163616"/>
            <a:ext cx="36909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4" name="Freeform 85"/>
          <p:cNvSpPr>
            <a:spLocks/>
          </p:cNvSpPr>
          <p:nvPr/>
        </p:nvSpPr>
        <p:spPr bwMode="auto">
          <a:xfrm>
            <a:off x="3378994" y="4346973"/>
            <a:ext cx="34529" cy="6429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2" y="0"/>
                </a:moveTo>
                <a:lnTo>
                  <a:pt x="43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55" name="Freeform 86"/>
          <p:cNvSpPr>
            <a:spLocks/>
          </p:cNvSpPr>
          <p:nvPr/>
        </p:nvSpPr>
        <p:spPr bwMode="auto">
          <a:xfrm>
            <a:off x="3374231" y="4339829"/>
            <a:ext cx="34529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6" name="Freeform 87"/>
          <p:cNvSpPr>
            <a:spLocks/>
          </p:cNvSpPr>
          <p:nvPr/>
        </p:nvSpPr>
        <p:spPr bwMode="auto">
          <a:xfrm>
            <a:off x="3830241" y="4230291"/>
            <a:ext cx="34528" cy="63103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57" name="Freeform 88"/>
          <p:cNvSpPr>
            <a:spLocks/>
          </p:cNvSpPr>
          <p:nvPr/>
        </p:nvSpPr>
        <p:spPr bwMode="auto">
          <a:xfrm>
            <a:off x="3824288" y="4221956"/>
            <a:ext cx="35719" cy="6310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8" name="Rectangle 89"/>
          <p:cNvSpPr>
            <a:spLocks noChangeArrowheads="1"/>
          </p:cNvSpPr>
          <p:nvPr/>
        </p:nvSpPr>
        <p:spPr bwMode="auto">
          <a:xfrm>
            <a:off x="1837135" y="4661298"/>
            <a:ext cx="39290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59" name="Rectangle 90"/>
          <p:cNvSpPr>
            <a:spLocks noChangeArrowheads="1"/>
          </p:cNvSpPr>
          <p:nvPr/>
        </p:nvSpPr>
        <p:spPr bwMode="auto">
          <a:xfrm>
            <a:off x="1837135" y="4657725"/>
            <a:ext cx="41672" cy="73819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0" name="Rectangle 91"/>
          <p:cNvSpPr>
            <a:spLocks noChangeArrowheads="1"/>
          </p:cNvSpPr>
          <p:nvPr/>
        </p:nvSpPr>
        <p:spPr bwMode="auto">
          <a:xfrm>
            <a:off x="1878806" y="4661298"/>
            <a:ext cx="38100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1" name="Rectangle 92"/>
          <p:cNvSpPr>
            <a:spLocks noChangeArrowheads="1"/>
          </p:cNvSpPr>
          <p:nvPr/>
        </p:nvSpPr>
        <p:spPr bwMode="auto">
          <a:xfrm>
            <a:off x="1876425" y="4657725"/>
            <a:ext cx="42863" cy="73819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2" name="Rectangle 93"/>
          <p:cNvSpPr>
            <a:spLocks noChangeArrowheads="1"/>
          </p:cNvSpPr>
          <p:nvPr/>
        </p:nvSpPr>
        <p:spPr bwMode="auto">
          <a:xfrm>
            <a:off x="1916906" y="4661298"/>
            <a:ext cx="34529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3" name="Rectangle 94"/>
          <p:cNvSpPr>
            <a:spLocks noChangeArrowheads="1"/>
          </p:cNvSpPr>
          <p:nvPr/>
        </p:nvSpPr>
        <p:spPr bwMode="auto">
          <a:xfrm>
            <a:off x="1915716" y="4657725"/>
            <a:ext cx="38100" cy="73819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4" name="Rectangle 95"/>
          <p:cNvSpPr>
            <a:spLocks noChangeArrowheads="1"/>
          </p:cNvSpPr>
          <p:nvPr/>
        </p:nvSpPr>
        <p:spPr bwMode="auto">
          <a:xfrm>
            <a:off x="1951435" y="4569619"/>
            <a:ext cx="39290" cy="66675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5" name="Rectangle 96"/>
          <p:cNvSpPr>
            <a:spLocks noChangeArrowheads="1"/>
          </p:cNvSpPr>
          <p:nvPr/>
        </p:nvSpPr>
        <p:spPr bwMode="auto">
          <a:xfrm>
            <a:off x="1951435" y="4564857"/>
            <a:ext cx="39290" cy="7501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6" name="Rectangle 97"/>
          <p:cNvSpPr>
            <a:spLocks noChangeArrowheads="1"/>
          </p:cNvSpPr>
          <p:nvPr/>
        </p:nvSpPr>
        <p:spPr bwMode="auto">
          <a:xfrm>
            <a:off x="1990726" y="4604148"/>
            <a:ext cx="40481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7" name="Rectangle 98"/>
          <p:cNvSpPr>
            <a:spLocks noChangeArrowheads="1"/>
          </p:cNvSpPr>
          <p:nvPr/>
        </p:nvSpPr>
        <p:spPr bwMode="auto">
          <a:xfrm>
            <a:off x="1990726" y="4599385"/>
            <a:ext cx="40481" cy="7739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8" name="Rectangle 99"/>
          <p:cNvSpPr>
            <a:spLocks noChangeArrowheads="1"/>
          </p:cNvSpPr>
          <p:nvPr/>
        </p:nvSpPr>
        <p:spPr bwMode="auto">
          <a:xfrm>
            <a:off x="2031206" y="4610100"/>
            <a:ext cx="34529" cy="66675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9" name="Rectangle 100"/>
          <p:cNvSpPr>
            <a:spLocks noChangeArrowheads="1"/>
          </p:cNvSpPr>
          <p:nvPr/>
        </p:nvSpPr>
        <p:spPr bwMode="auto">
          <a:xfrm>
            <a:off x="2026444" y="4604148"/>
            <a:ext cx="41672" cy="7739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0" name="Rectangle 101"/>
          <p:cNvSpPr>
            <a:spLocks noChangeArrowheads="1"/>
          </p:cNvSpPr>
          <p:nvPr/>
        </p:nvSpPr>
        <p:spPr bwMode="auto">
          <a:xfrm>
            <a:off x="2065735" y="4616054"/>
            <a:ext cx="36909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1" name="Rectangle 102"/>
          <p:cNvSpPr>
            <a:spLocks noChangeArrowheads="1"/>
          </p:cNvSpPr>
          <p:nvPr/>
        </p:nvSpPr>
        <p:spPr bwMode="auto">
          <a:xfrm>
            <a:off x="2063353" y="4612481"/>
            <a:ext cx="41672" cy="77391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2" name="Rectangle 103"/>
          <p:cNvSpPr>
            <a:spLocks noChangeArrowheads="1"/>
          </p:cNvSpPr>
          <p:nvPr/>
        </p:nvSpPr>
        <p:spPr bwMode="auto">
          <a:xfrm>
            <a:off x="2105025" y="4616054"/>
            <a:ext cx="36910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3" name="Rectangle 104"/>
          <p:cNvSpPr>
            <a:spLocks noChangeArrowheads="1"/>
          </p:cNvSpPr>
          <p:nvPr/>
        </p:nvSpPr>
        <p:spPr bwMode="auto">
          <a:xfrm>
            <a:off x="2102644" y="4612481"/>
            <a:ext cx="41672" cy="77391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4" name="Rectangle 105"/>
          <p:cNvSpPr>
            <a:spLocks noChangeArrowheads="1"/>
          </p:cNvSpPr>
          <p:nvPr/>
        </p:nvSpPr>
        <p:spPr bwMode="auto">
          <a:xfrm>
            <a:off x="2105025" y="4619626"/>
            <a:ext cx="36910" cy="7024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5" name="Rectangle 106"/>
          <p:cNvSpPr>
            <a:spLocks noChangeArrowheads="1"/>
          </p:cNvSpPr>
          <p:nvPr/>
        </p:nvSpPr>
        <p:spPr bwMode="auto">
          <a:xfrm>
            <a:off x="2141935" y="4633913"/>
            <a:ext cx="35719" cy="6786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6" name="Rectangle 107"/>
          <p:cNvSpPr>
            <a:spLocks noChangeArrowheads="1"/>
          </p:cNvSpPr>
          <p:nvPr/>
        </p:nvSpPr>
        <p:spPr bwMode="auto">
          <a:xfrm>
            <a:off x="2177654" y="4477941"/>
            <a:ext cx="39290" cy="71438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7" name="Rectangle 108"/>
          <p:cNvSpPr>
            <a:spLocks noChangeArrowheads="1"/>
          </p:cNvSpPr>
          <p:nvPr/>
        </p:nvSpPr>
        <p:spPr bwMode="auto">
          <a:xfrm>
            <a:off x="2252663" y="4076700"/>
            <a:ext cx="36910" cy="6786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8" name="Rectangle 109"/>
          <p:cNvSpPr>
            <a:spLocks noChangeArrowheads="1"/>
          </p:cNvSpPr>
          <p:nvPr/>
        </p:nvSpPr>
        <p:spPr bwMode="auto">
          <a:xfrm>
            <a:off x="2251473" y="4052888"/>
            <a:ext cx="40481" cy="77391"/>
          </a:xfrm>
          <a:prstGeom prst="rect">
            <a:avLst/>
          </a:prstGeom>
          <a:solidFill>
            <a:schemeClr val="tx1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9" name="Rectangle 110"/>
          <p:cNvSpPr>
            <a:spLocks noChangeArrowheads="1"/>
          </p:cNvSpPr>
          <p:nvPr/>
        </p:nvSpPr>
        <p:spPr bwMode="auto">
          <a:xfrm>
            <a:off x="2327673" y="4056460"/>
            <a:ext cx="35719" cy="6786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0" name="Rectangle 111"/>
          <p:cNvSpPr>
            <a:spLocks noChangeArrowheads="1"/>
          </p:cNvSpPr>
          <p:nvPr/>
        </p:nvSpPr>
        <p:spPr bwMode="auto">
          <a:xfrm>
            <a:off x="2478882" y="4018360"/>
            <a:ext cx="35719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1" name="Rectangle 112"/>
          <p:cNvSpPr>
            <a:spLocks noChangeArrowheads="1"/>
          </p:cNvSpPr>
          <p:nvPr/>
        </p:nvSpPr>
        <p:spPr bwMode="auto">
          <a:xfrm>
            <a:off x="2628900" y="2495551"/>
            <a:ext cx="35719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2" name="Rectangle 113"/>
          <p:cNvSpPr>
            <a:spLocks noChangeArrowheads="1"/>
          </p:cNvSpPr>
          <p:nvPr/>
        </p:nvSpPr>
        <p:spPr bwMode="auto">
          <a:xfrm>
            <a:off x="2626519" y="2493169"/>
            <a:ext cx="40481" cy="750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3" name="Rectangle 114"/>
          <p:cNvSpPr>
            <a:spLocks noChangeArrowheads="1"/>
          </p:cNvSpPr>
          <p:nvPr/>
        </p:nvSpPr>
        <p:spPr bwMode="auto">
          <a:xfrm>
            <a:off x="3001567" y="3068242"/>
            <a:ext cx="39290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4" name="Rectangle 115"/>
          <p:cNvSpPr>
            <a:spLocks noChangeArrowheads="1"/>
          </p:cNvSpPr>
          <p:nvPr/>
        </p:nvSpPr>
        <p:spPr bwMode="auto">
          <a:xfrm>
            <a:off x="3227785" y="2926557"/>
            <a:ext cx="39290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5" name="Rectangle 116"/>
          <p:cNvSpPr>
            <a:spLocks noChangeArrowheads="1"/>
          </p:cNvSpPr>
          <p:nvPr/>
        </p:nvSpPr>
        <p:spPr bwMode="auto">
          <a:xfrm>
            <a:off x="3302794" y="3359944"/>
            <a:ext cx="36910" cy="66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6" name="Rectangle 117"/>
          <p:cNvSpPr>
            <a:spLocks noChangeArrowheads="1"/>
          </p:cNvSpPr>
          <p:nvPr/>
        </p:nvSpPr>
        <p:spPr bwMode="auto">
          <a:xfrm>
            <a:off x="3602832" y="3039667"/>
            <a:ext cx="36910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7" name="Rectangle 118"/>
          <p:cNvSpPr>
            <a:spLocks noChangeArrowheads="1"/>
          </p:cNvSpPr>
          <p:nvPr/>
        </p:nvSpPr>
        <p:spPr bwMode="auto">
          <a:xfrm>
            <a:off x="3904060" y="2776538"/>
            <a:ext cx="34528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8" name="Rectangle 119"/>
          <p:cNvSpPr>
            <a:spLocks noChangeArrowheads="1"/>
          </p:cNvSpPr>
          <p:nvPr/>
        </p:nvSpPr>
        <p:spPr bwMode="auto">
          <a:xfrm>
            <a:off x="3899298" y="2774157"/>
            <a:ext cx="44053" cy="750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9" name="Freeform 120"/>
          <p:cNvSpPr>
            <a:spLocks/>
          </p:cNvSpPr>
          <p:nvPr/>
        </p:nvSpPr>
        <p:spPr bwMode="auto">
          <a:xfrm>
            <a:off x="1804988" y="4664869"/>
            <a:ext cx="32147" cy="65485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0 w 43"/>
              <a:gd name="T5" fmla="*/ 2147483647 h 55"/>
              <a:gd name="T6" fmla="*/ 2147483647 w 43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5"/>
              <a:gd name="T14" fmla="*/ 43 w 43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5">
                <a:moveTo>
                  <a:pt x="22" y="0"/>
                </a:moveTo>
                <a:lnTo>
                  <a:pt x="43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0" name="Freeform 121"/>
          <p:cNvSpPr>
            <a:spLocks/>
          </p:cNvSpPr>
          <p:nvPr/>
        </p:nvSpPr>
        <p:spPr bwMode="auto">
          <a:xfrm>
            <a:off x="1801416" y="4657725"/>
            <a:ext cx="34528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1" name="Freeform 122"/>
          <p:cNvSpPr>
            <a:spLocks/>
          </p:cNvSpPr>
          <p:nvPr/>
        </p:nvSpPr>
        <p:spPr bwMode="auto">
          <a:xfrm>
            <a:off x="1841898" y="4644629"/>
            <a:ext cx="34528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2" name="Freeform 123"/>
          <p:cNvSpPr>
            <a:spLocks/>
          </p:cNvSpPr>
          <p:nvPr/>
        </p:nvSpPr>
        <p:spPr bwMode="auto">
          <a:xfrm>
            <a:off x="1837135" y="4636294"/>
            <a:ext cx="36909" cy="65485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3" name="Freeform 124"/>
          <p:cNvSpPr>
            <a:spLocks/>
          </p:cNvSpPr>
          <p:nvPr/>
        </p:nvSpPr>
        <p:spPr bwMode="auto">
          <a:xfrm>
            <a:off x="1919288" y="4616054"/>
            <a:ext cx="32147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4" name="Freeform 125"/>
          <p:cNvSpPr>
            <a:spLocks/>
          </p:cNvSpPr>
          <p:nvPr/>
        </p:nvSpPr>
        <p:spPr bwMode="auto">
          <a:xfrm>
            <a:off x="1915716" y="4610100"/>
            <a:ext cx="32147" cy="6310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0 w 43"/>
              <a:gd name="T5" fmla="*/ 2147483647 h 54"/>
              <a:gd name="T6" fmla="*/ 2147483647 w 43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4"/>
              <a:gd name="T14" fmla="*/ 43 w 43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4">
                <a:moveTo>
                  <a:pt x="21" y="0"/>
                </a:moveTo>
                <a:lnTo>
                  <a:pt x="43" y="54"/>
                </a:lnTo>
                <a:lnTo>
                  <a:pt x="0" y="54"/>
                </a:lnTo>
                <a:lnTo>
                  <a:pt x="21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5" name="Freeform 126"/>
          <p:cNvSpPr>
            <a:spLocks/>
          </p:cNvSpPr>
          <p:nvPr/>
        </p:nvSpPr>
        <p:spPr bwMode="auto">
          <a:xfrm>
            <a:off x="1994297" y="4629150"/>
            <a:ext cx="3690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6" name="Freeform 127"/>
          <p:cNvSpPr>
            <a:spLocks/>
          </p:cNvSpPr>
          <p:nvPr/>
        </p:nvSpPr>
        <p:spPr bwMode="auto">
          <a:xfrm>
            <a:off x="1990725" y="4619625"/>
            <a:ext cx="33338" cy="65485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7" name="Freeform 128"/>
          <p:cNvSpPr>
            <a:spLocks/>
          </p:cNvSpPr>
          <p:nvPr/>
        </p:nvSpPr>
        <p:spPr bwMode="auto">
          <a:xfrm>
            <a:off x="2031206" y="4323160"/>
            <a:ext cx="34529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8" name="Freeform 129"/>
          <p:cNvSpPr>
            <a:spLocks/>
          </p:cNvSpPr>
          <p:nvPr/>
        </p:nvSpPr>
        <p:spPr bwMode="auto">
          <a:xfrm>
            <a:off x="2026444" y="4313635"/>
            <a:ext cx="3571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9" name="Freeform 130"/>
          <p:cNvSpPr>
            <a:spLocks/>
          </p:cNvSpPr>
          <p:nvPr/>
        </p:nvSpPr>
        <p:spPr bwMode="auto">
          <a:xfrm>
            <a:off x="2180035" y="3511154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0" name="Freeform 131"/>
          <p:cNvSpPr>
            <a:spLocks/>
          </p:cNvSpPr>
          <p:nvPr/>
        </p:nvSpPr>
        <p:spPr bwMode="auto">
          <a:xfrm>
            <a:off x="2175273" y="3502819"/>
            <a:ext cx="34528" cy="64294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0 w 43"/>
              <a:gd name="T5" fmla="*/ 2147483647 h 55"/>
              <a:gd name="T6" fmla="*/ 2147483647 w 43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5"/>
              <a:gd name="T14" fmla="*/ 43 w 43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5">
                <a:moveTo>
                  <a:pt x="21" y="0"/>
                </a:moveTo>
                <a:lnTo>
                  <a:pt x="43" y="55"/>
                </a:lnTo>
                <a:lnTo>
                  <a:pt x="0" y="55"/>
                </a:lnTo>
                <a:lnTo>
                  <a:pt x="21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01" name="Freeform 132"/>
          <p:cNvSpPr>
            <a:spLocks/>
          </p:cNvSpPr>
          <p:nvPr/>
        </p:nvSpPr>
        <p:spPr bwMode="auto">
          <a:xfrm>
            <a:off x="2291954" y="3729038"/>
            <a:ext cx="3571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2" name="Freeform 133"/>
          <p:cNvSpPr>
            <a:spLocks/>
          </p:cNvSpPr>
          <p:nvPr/>
        </p:nvSpPr>
        <p:spPr bwMode="auto">
          <a:xfrm>
            <a:off x="2288381" y="3721894"/>
            <a:ext cx="3452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03" name="Freeform 134"/>
          <p:cNvSpPr>
            <a:spLocks/>
          </p:cNvSpPr>
          <p:nvPr/>
        </p:nvSpPr>
        <p:spPr bwMode="auto">
          <a:xfrm>
            <a:off x="2366963" y="3826669"/>
            <a:ext cx="36910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4" name="Freeform 135"/>
          <p:cNvSpPr>
            <a:spLocks/>
          </p:cNvSpPr>
          <p:nvPr/>
        </p:nvSpPr>
        <p:spPr bwMode="auto">
          <a:xfrm>
            <a:off x="2363391" y="3819525"/>
            <a:ext cx="35719" cy="61913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0 w 43"/>
              <a:gd name="T5" fmla="*/ 2147483647 h 54"/>
              <a:gd name="T6" fmla="*/ 2147483647 w 43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4"/>
              <a:gd name="T14" fmla="*/ 43 w 43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4">
                <a:moveTo>
                  <a:pt x="21" y="0"/>
                </a:moveTo>
                <a:lnTo>
                  <a:pt x="43" y="54"/>
                </a:lnTo>
                <a:lnTo>
                  <a:pt x="0" y="54"/>
                </a:lnTo>
                <a:lnTo>
                  <a:pt x="21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05" name="Freeform 136"/>
          <p:cNvSpPr>
            <a:spLocks/>
          </p:cNvSpPr>
          <p:nvPr/>
        </p:nvSpPr>
        <p:spPr bwMode="auto">
          <a:xfrm>
            <a:off x="2667000" y="3242073"/>
            <a:ext cx="33338" cy="6429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0 w 43"/>
              <a:gd name="T5" fmla="*/ 2147483647 h 54"/>
              <a:gd name="T6" fmla="*/ 2147483647 w 43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4"/>
              <a:gd name="T14" fmla="*/ 43 w 43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4">
                <a:moveTo>
                  <a:pt x="21" y="0"/>
                </a:moveTo>
                <a:lnTo>
                  <a:pt x="43" y="54"/>
                </a:lnTo>
                <a:lnTo>
                  <a:pt x="0" y="54"/>
                </a:lnTo>
                <a:lnTo>
                  <a:pt x="21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6" name="Freeform 137"/>
          <p:cNvSpPr>
            <a:spLocks/>
          </p:cNvSpPr>
          <p:nvPr/>
        </p:nvSpPr>
        <p:spPr bwMode="auto">
          <a:xfrm>
            <a:off x="2662237" y="3232547"/>
            <a:ext cx="33338" cy="6548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07" name="Freeform 138"/>
          <p:cNvSpPr>
            <a:spLocks/>
          </p:cNvSpPr>
          <p:nvPr/>
        </p:nvSpPr>
        <p:spPr bwMode="auto">
          <a:xfrm>
            <a:off x="2930129" y="3294460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8" name="Freeform 139"/>
          <p:cNvSpPr>
            <a:spLocks/>
          </p:cNvSpPr>
          <p:nvPr/>
        </p:nvSpPr>
        <p:spPr bwMode="auto">
          <a:xfrm>
            <a:off x="2926557" y="3286125"/>
            <a:ext cx="35719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9" name="Freeform 140"/>
          <p:cNvSpPr>
            <a:spLocks/>
          </p:cNvSpPr>
          <p:nvPr/>
        </p:nvSpPr>
        <p:spPr bwMode="auto">
          <a:xfrm>
            <a:off x="3115866" y="3550444"/>
            <a:ext cx="36909" cy="66675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0 w 43"/>
              <a:gd name="T5" fmla="*/ 2147483647 h 55"/>
              <a:gd name="T6" fmla="*/ 2147483647 w 43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5"/>
              <a:gd name="T14" fmla="*/ 43 w 43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5">
                <a:moveTo>
                  <a:pt x="22" y="0"/>
                </a:moveTo>
                <a:lnTo>
                  <a:pt x="43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10" name="Freeform 141"/>
          <p:cNvSpPr>
            <a:spLocks/>
          </p:cNvSpPr>
          <p:nvPr/>
        </p:nvSpPr>
        <p:spPr bwMode="auto">
          <a:xfrm>
            <a:off x="3111104" y="3544491"/>
            <a:ext cx="36909" cy="63103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11" name="Freeform 142"/>
          <p:cNvSpPr>
            <a:spLocks/>
          </p:cNvSpPr>
          <p:nvPr/>
        </p:nvSpPr>
        <p:spPr bwMode="auto">
          <a:xfrm>
            <a:off x="3456385" y="3540919"/>
            <a:ext cx="32147" cy="6310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12" name="Freeform 143"/>
          <p:cNvSpPr>
            <a:spLocks/>
          </p:cNvSpPr>
          <p:nvPr/>
        </p:nvSpPr>
        <p:spPr bwMode="auto">
          <a:xfrm>
            <a:off x="3451623" y="3530204"/>
            <a:ext cx="34528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13" name="Rectangle 144"/>
          <p:cNvSpPr>
            <a:spLocks noChangeArrowheads="1"/>
          </p:cNvSpPr>
          <p:nvPr/>
        </p:nvSpPr>
        <p:spPr bwMode="auto">
          <a:xfrm>
            <a:off x="1951435" y="4649392"/>
            <a:ext cx="39290" cy="67865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4" name="Rectangle 145"/>
          <p:cNvSpPr>
            <a:spLocks noChangeArrowheads="1"/>
          </p:cNvSpPr>
          <p:nvPr/>
        </p:nvSpPr>
        <p:spPr bwMode="auto">
          <a:xfrm>
            <a:off x="1951435" y="4644629"/>
            <a:ext cx="39290" cy="7739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5" name="Rectangle 146"/>
          <p:cNvSpPr>
            <a:spLocks noChangeArrowheads="1"/>
          </p:cNvSpPr>
          <p:nvPr/>
        </p:nvSpPr>
        <p:spPr bwMode="auto">
          <a:xfrm>
            <a:off x="1990726" y="4639866"/>
            <a:ext cx="40481" cy="70247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6" name="Rectangle 147"/>
          <p:cNvSpPr>
            <a:spLocks noChangeArrowheads="1"/>
          </p:cNvSpPr>
          <p:nvPr/>
        </p:nvSpPr>
        <p:spPr bwMode="auto">
          <a:xfrm>
            <a:off x="1990726" y="4636294"/>
            <a:ext cx="40481" cy="77391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7" name="Rectangle 148"/>
          <p:cNvSpPr>
            <a:spLocks noChangeArrowheads="1"/>
          </p:cNvSpPr>
          <p:nvPr/>
        </p:nvSpPr>
        <p:spPr bwMode="auto">
          <a:xfrm>
            <a:off x="2031206" y="4595813"/>
            <a:ext cx="34529" cy="69056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8" name="Rectangle 149"/>
          <p:cNvSpPr>
            <a:spLocks noChangeArrowheads="1"/>
          </p:cNvSpPr>
          <p:nvPr/>
        </p:nvSpPr>
        <p:spPr bwMode="auto">
          <a:xfrm>
            <a:off x="2026444" y="4592242"/>
            <a:ext cx="41672" cy="7739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9" name="Rectangle 150"/>
          <p:cNvSpPr>
            <a:spLocks noChangeArrowheads="1"/>
          </p:cNvSpPr>
          <p:nvPr/>
        </p:nvSpPr>
        <p:spPr bwMode="auto">
          <a:xfrm>
            <a:off x="2177654" y="3729038"/>
            <a:ext cx="39290" cy="70247"/>
          </a:xfrm>
          <a:prstGeom prst="rect">
            <a:avLst/>
          </a:prstGeom>
          <a:solidFill>
            <a:srgbClr val="008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0" name="Rectangle 151"/>
          <p:cNvSpPr>
            <a:spLocks noChangeArrowheads="1"/>
          </p:cNvSpPr>
          <p:nvPr/>
        </p:nvSpPr>
        <p:spPr bwMode="auto">
          <a:xfrm>
            <a:off x="2175273" y="3725466"/>
            <a:ext cx="44053" cy="7620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1" name="Rectangle 152"/>
          <p:cNvSpPr>
            <a:spLocks noChangeArrowheads="1"/>
          </p:cNvSpPr>
          <p:nvPr/>
        </p:nvSpPr>
        <p:spPr bwMode="auto">
          <a:xfrm>
            <a:off x="2702719" y="3567112"/>
            <a:ext cx="38100" cy="71438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2" name="Rectangle 153"/>
          <p:cNvSpPr>
            <a:spLocks noChangeArrowheads="1"/>
          </p:cNvSpPr>
          <p:nvPr/>
        </p:nvSpPr>
        <p:spPr bwMode="auto">
          <a:xfrm>
            <a:off x="2700337" y="3564731"/>
            <a:ext cx="42863" cy="76200"/>
          </a:xfrm>
          <a:prstGeom prst="rect">
            <a:avLst/>
          </a:prstGeom>
          <a:solidFill>
            <a:srgbClr val="00804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3" name="Rectangle 154"/>
          <p:cNvSpPr>
            <a:spLocks noChangeArrowheads="1"/>
          </p:cNvSpPr>
          <p:nvPr/>
        </p:nvSpPr>
        <p:spPr bwMode="auto">
          <a:xfrm>
            <a:off x="3267075" y="3511154"/>
            <a:ext cx="34529" cy="69056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4" name="Rectangle 155"/>
          <p:cNvSpPr>
            <a:spLocks noChangeArrowheads="1"/>
          </p:cNvSpPr>
          <p:nvPr/>
        </p:nvSpPr>
        <p:spPr bwMode="auto">
          <a:xfrm>
            <a:off x="3261122" y="3507581"/>
            <a:ext cx="41672" cy="76200"/>
          </a:xfrm>
          <a:prstGeom prst="rect">
            <a:avLst/>
          </a:prstGeom>
          <a:solidFill>
            <a:srgbClr val="00804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5" name="Line 156"/>
          <p:cNvSpPr>
            <a:spLocks noChangeShapeType="1"/>
          </p:cNvSpPr>
          <p:nvPr/>
        </p:nvSpPr>
        <p:spPr bwMode="auto">
          <a:xfrm flipH="1" flipV="1">
            <a:off x="1801416" y="4624387"/>
            <a:ext cx="1666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26" name="Line 157"/>
          <p:cNvSpPr>
            <a:spLocks noChangeShapeType="1"/>
          </p:cNvSpPr>
          <p:nvPr/>
        </p:nvSpPr>
        <p:spPr bwMode="auto">
          <a:xfrm>
            <a:off x="1818085" y="4657726"/>
            <a:ext cx="1785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27" name="Line 158"/>
          <p:cNvSpPr>
            <a:spLocks noChangeShapeType="1"/>
          </p:cNvSpPr>
          <p:nvPr/>
        </p:nvSpPr>
        <p:spPr bwMode="auto">
          <a:xfrm flipH="1">
            <a:off x="1801416" y="4657726"/>
            <a:ext cx="1666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28" name="Line 159"/>
          <p:cNvSpPr>
            <a:spLocks noChangeShapeType="1"/>
          </p:cNvSpPr>
          <p:nvPr/>
        </p:nvSpPr>
        <p:spPr bwMode="auto">
          <a:xfrm flipV="1">
            <a:off x="1818085" y="4624387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29" name="Line 160"/>
          <p:cNvSpPr>
            <a:spLocks noChangeShapeType="1"/>
          </p:cNvSpPr>
          <p:nvPr/>
        </p:nvSpPr>
        <p:spPr bwMode="auto">
          <a:xfrm flipV="1">
            <a:off x="1818085" y="4624387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0" name="Line 161"/>
          <p:cNvSpPr>
            <a:spLocks noChangeShapeType="1"/>
          </p:cNvSpPr>
          <p:nvPr/>
        </p:nvSpPr>
        <p:spPr bwMode="auto">
          <a:xfrm>
            <a:off x="1818085" y="4657726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1" name="Line 162"/>
          <p:cNvSpPr>
            <a:spLocks noChangeShapeType="1"/>
          </p:cNvSpPr>
          <p:nvPr/>
        </p:nvSpPr>
        <p:spPr bwMode="auto">
          <a:xfrm flipH="1" flipV="1">
            <a:off x="1837135" y="4610100"/>
            <a:ext cx="19050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2" name="Line 163"/>
          <p:cNvSpPr>
            <a:spLocks noChangeShapeType="1"/>
          </p:cNvSpPr>
          <p:nvPr/>
        </p:nvSpPr>
        <p:spPr bwMode="auto">
          <a:xfrm>
            <a:off x="1856185" y="4639866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3" name="Line 164"/>
          <p:cNvSpPr>
            <a:spLocks noChangeShapeType="1"/>
          </p:cNvSpPr>
          <p:nvPr/>
        </p:nvSpPr>
        <p:spPr bwMode="auto">
          <a:xfrm flipH="1">
            <a:off x="1837135" y="4639866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4" name="Line 165"/>
          <p:cNvSpPr>
            <a:spLocks noChangeShapeType="1"/>
          </p:cNvSpPr>
          <p:nvPr/>
        </p:nvSpPr>
        <p:spPr bwMode="auto">
          <a:xfrm flipV="1">
            <a:off x="1856185" y="4610100"/>
            <a:ext cx="17859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5" name="Line 166"/>
          <p:cNvSpPr>
            <a:spLocks noChangeShapeType="1"/>
          </p:cNvSpPr>
          <p:nvPr/>
        </p:nvSpPr>
        <p:spPr bwMode="auto">
          <a:xfrm flipV="1">
            <a:off x="1856185" y="4610100"/>
            <a:ext cx="0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6" name="Line 167"/>
          <p:cNvSpPr>
            <a:spLocks noChangeShapeType="1"/>
          </p:cNvSpPr>
          <p:nvPr/>
        </p:nvSpPr>
        <p:spPr bwMode="auto">
          <a:xfrm>
            <a:off x="1856185" y="4639866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7" name="Line 168"/>
          <p:cNvSpPr>
            <a:spLocks noChangeShapeType="1"/>
          </p:cNvSpPr>
          <p:nvPr/>
        </p:nvSpPr>
        <p:spPr bwMode="auto">
          <a:xfrm flipH="1" flipV="1">
            <a:off x="1876425" y="4488657"/>
            <a:ext cx="1786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8" name="Line 169"/>
          <p:cNvSpPr>
            <a:spLocks noChangeShapeType="1"/>
          </p:cNvSpPr>
          <p:nvPr/>
        </p:nvSpPr>
        <p:spPr bwMode="auto">
          <a:xfrm>
            <a:off x="1894285" y="4520804"/>
            <a:ext cx="1785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9" name="Line 170"/>
          <p:cNvSpPr>
            <a:spLocks noChangeShapeType="1"/>
          </p:cNvSpPr>
          <p:nvPr/>
        </p:nvSpPr>
        <p:spPr bwMode="auto">
          <a:xfrm flipH="1">
            <a:off x="1876425" y="4520804"/>
            <a:ext cx="1786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0" name="Line 171"/>
          <p:cNvSpPr>
            <a:spLocks noChangeShapeType="1"/>
          </p:cNvSpPr>
          <p:nvPr/>
        </p:nvSpPr>
        <p:spPr bwMode="auto">
          <a:xfrm flipV="1">
            <a:off x="1894285" y="4488657"/>
            <a:ext cx="1785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1" name="Line 172"/>
          <p:cNvSpPr>
            <a:spLocks noChangeShapeType="1"/>
          </p:cNvSpPr>
          <p:nvPr/>
        </p:nvSpPr>
        <p:spPr bwMode="auto">
          <a:xfrm flipV="1">
            <a:off x="1894285" y="4488657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2" name="Line 173"/>
          <p:cNvSpPr>
            <a:spLocks noChangeShapeType="1"/>
          </p:cNvSpPr>
          <p:nvPr/>
        </p:nvSpPr>
        <p:spPr bwMode="auto">
          <a:xfrm>
            <a:off x="1894285" y="4520804"/>
            <a:ext cx="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3" name="Line 174"/>
          <p:cNvSpPr>
            <a:spLocks noChangeShapeType="1"/>
          </p:cNvSpPr>
          <p:nvPr/>
        </p:nvSpPr>
        <p:spPr bwMode="auto">
          <a:xfrm flipH="1" flipV="1">
            <a:off x="1915716" y="4592241"/>
            <a:ext cx="14288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4" name="Line 175"/>
          <p:cNvSpPr>
            <a:spLocks noChangeShapeType="1"/>
          </p:cNvSpPr>
          <p:nvPr/>
        </p:nvSpPr>
        <p:spPr bwMode="auto">
          <a:xfrm>
            <a:off x="1930004" y="4624387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5" name="Line 176"/>
          <p:cNvSpPr>
            <a:spLocks noChangeShapeType="1"/>
          </p:cNvSpPr>
          <p:nvPr/>
        </p:nvSpPr>
        <p:spPr bwMode="auto">
          <a:xfrm flipH="1">
            <a:off x="1915716" y="4624387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6" name="Line 177"/>
          <p:cNvSpPr>
            <a:spLocks noChangeShapeType="1"/>
          </p:cNvSpPr>
          <p:nvPr/>
        </p:nvSpPr>
        <p:spPr bwMode="auto">
          <a:xfrm flipV="1">
            <a:off x="1930004" y="4592241"/>
            <a:ext cx="1785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7" name="Line 178"/>
          <p:cNvSpPr>
            <a:spLocks noChangeShapeType="1"/>
          </p:cNvSpPr>
          <p:nvPr/>
        </p:nvSpPr>
        <p:spPr bwMode="auto">
          <a:xfrm flipV="1">
            <a:off x="1930004" y="4592241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8" name="Line 179"/>
          <p:cNvSpPr>
            <a:spLocks noChangeShapeType="1"/>
          </p:cNvSpPr>
          <p:nvPr/>
        </p:nvSpPr>
        <p:spPr bwMode="auto">
          <a:xfrm>
            <a:off x="1930004" y="4624387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9" name="Line 180"/>
          <p:cNvSpPr>
            <a:spLocks noChangeShapeType="1"/>
          </p:cNvSpPr>
          <p:nvPr/>
        </p:nvSpPr>
        <p:spPr bwMode="auto">
          <a:xfrm flipH="1" flipV="1">
            <a:off x="1951435" y="4575573"/>
            <a:ext cx="16669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0" name="Line 181"/>
          <p:cNvSpPr>
            <a:spLocks noChangeShapeType="1"/>
          </p:cNvSpPr>
          <p:nvPr/>
        </p:nvSpPr>
        <p:spPr bwMode="auto">
          <a:xfrm>
            <a:off x="1968104" y="4610100"/>
            <a:ext cx="17859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1" name="Line 182"/>
          <p:cNvSpPr>
            <a:spLocks noChangeShapeType="1"/>
          </p:cNvSpPr>
          <p:nvPr/>
        </p:nvSpPr>
        <p:spPr bwMode="auto">
          <a:xfrm flipH="1">
            <a:off x="1951435" y="4610100"/>
            <a:ext cx="16669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2" name="Line 183"/>
          <p:cNvSpPr>
            <a:spLocks noChangeShapeType="1"/>
          </p:cNvSpPr>
          <p:nvPr/>
        </p:nvSpPr>
        <p:spPr bwMode="auto">
          <a:xfrm flipV="1">
            <a:off x="1968104" y="4575573"/>
            <a:ext cx="17859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3" name="Line 184"/>
          <p:cNvSpPr>
            <a:spLocks noChangeShapeType="1"/>
          </p:cNvSpPr>
          <p:nvPr/>
        </p:nvSpPr>
        <p:spPr bwMode="auto">
          <a:xfrm flipV="1">
            <a:off x="1966913" y="4563666"/>
            <a:ext cx="1191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4" name="Line 185"/>
          <p:cNvSpPr>
            <a:spLocks noChangeShapeType="1"/>
          </p:cNvSpPr>
          <p:nvPr/>
        </p:nvSpPr>
        <p:spPr bwMode="auto">
          <a:xfrm>
            <a:off x="1968104" y="4610100"/>
            <a:ext cx="0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5" name="Line 186"/>
          <p:cNvSpPr>
            <a:spLocks noChangeShapeType="1"/>
          </p:cNvSpPr>
          <p:nvPr/>
        </p:nvSpPr>
        <p:spPr bwMode="auto">
          <a:xfrm flipH="1" flipV="1">
            <a:off x="1990725" y="4524376"/>
            <a:ext cx="14288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6" name="Line 187"/>
          <p:cNvSpPr>
            <a:spLocks noChangeShapeType="1"/>
          </p:cNvSpPr>
          <p:nvPr/>
        </p:nvSpPr>
        <p:spPr bwMode="auto">
          <a:xfrm>
            <a:off x="2005013" y="4555331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7" name="Line 188"/>
          <p:cNvSpPr>
            <a:spLocks noChangeShapeType="1"/>
          </p:cNvSpPr>
          <p:nvPr/>
        </p:nvSpPr>
        <p:spPr bwMode="auto">
          <a:xfrm flipH="1">
            <a:off x="1990725" y="4555331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8" name="Line 189"/>
          <p:cNvSpPr>
            <a:spLocks noChangeShapeType="1"/>
          </p:cNvSpPr>
          <p:nvPr/>
        </p:nvSpPr>
        <p:spPr bwMode="auto">
          <a:xfrm flipV="1">
            <a:off x="2005013" y="4524376"/>
            <a:ext cx="1905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9" name="Line 190"/>
          <p:cNvSpPr>
            <a:spLocks noChangeShapeType="1"/>
          </p:cNvSpPr>
          <p:nvPr/>
        </p:nvSpPr>
        <p:spPr bwMode="auto">
          <a:xfrm flipV="1">
            <a:off x="2005013" y="4524376"/>
            <a:ext cx="3572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0" name="Line 191"/>
          <p:cNvSpPr>
            <a:spLocks noChangeShapeType="1"/>
          </p:cNvSpPr>
          <p:nvPr/>
        </p:nvSpPr>
        <p:spPr bwMode="auto">
          <a:xfrm>
            <a:off x="2005013" y="4555331"/>
            <a:ext cx="3572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1" name="Line 192"/>
          <p:cNvSpPr>
            <a:spLocks noChangeShapeType="1"/>
          </p:cNvSpPr>
          <p:nvPr/>
        </p:nvSpPr>
        <p:spPr bwMode="auto">
          <a:xfrm flipH="1" flipV="1">
            <a:off x="2026444" y="4396979"/>
            <a:ext cx="17860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2" name="Line 193"/>
          <p:cNvSpPr>
            <a:spLocks noChangeShapeType="1"/>
          </p:cNvSpPr>
          <p:nvPr/>
        </p:nvSpPr>
        <p:spPr bwMode="auto">
          <a:xfrm>
            <a:off x="2044304" y="4426744"/>
            <a:ext cx="1785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3" name="Line 194"/>
          <p:cNvSpPr>
            <a:spLocks noChangeShapeType="1"/>
          </p:cNvSpPr>
          <p:nvPr/>
        </p:nvSpPr>
        <p:spPr bwMode="auto">
          <a:xfrm flipH="1">
            <a:off x="2026444" y="4426744"/>
            <a:ext cx="1786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4" name="Line 195"/>
          <p:cNvSpPr>
            <a:spLocks noChangeShapeType="1"/>
          </p:cNvSpPr>
          <p:nvPr/>
        </p:nvSpPr>
        <p:spPr bwMode="auto">
          <a:xfrm flipV="1">
            <a:off x="2044304" y="4396979"/>
            <a:ext cx="17859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5" name="Line 196"/>
          <p:cNvSpPr>
            <a:spLocks noChangeShapeType="1"/>
          </p:cNvSpPr>
          <p:nvPr/>
        </p:nvSpPr>
        <p:spPr bwMode="auto">
          <a:xfrm flipV="1">
            <a:off x="2044304" y="4396979"/>
            <a:ext cx="0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6" name="Line 197"/>
          <p:cNvSpPr>
            <a:spLocks noChangeShapeType="1"/>
          </p:cNvSpPr>
          <p:nvPr/>
        </p:nvSpPr>
        <p:spPr bwMode="auto">
          <a:xfrm>
            <a:off x="2044304" y="4426744"/>
            <a:ext cx="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7" name="Line 198"/>
          <p:cNvSpPr>
            <a:spLocks noChangeShapeType="1"/>
          </p:cNvSpPr>
          <p:nvPr/>
        </p:nvSpPr>
        <p:spPr bwMode="auto">
          <a:xfrm flipH="1" flipV="1">
            <a:off x="1990725" y="4380310"/>
            <a:ext cx="14288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8" name="Line 199"/>
          <p:cNvSpPr>
            <a:spLocks noChangeShapeType="1"/>
          </p:cNvSpPr>
          <p:nvPr/>
        </p:nvSpPr>
        <p:spPr bwMode="auto">
          <a:xfrm>
            <a:off x="2005013" y="4414838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9" name="Line 200"/>
          <p:cNvSpPr>
            <a:spLocks noChangeShapeType="1"/>
          </p:cNvSpPr>
          <p:nvPr/>
        </p:nvSpPr>
        <p:spPr bwMode="auto">
          <a:xfrm flipH="1">
            <a:off x="1990725" y="4414838"/>
            <a:ext cx="14288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0" name="Line 201"/>
          <p:cNvSpPr>
            <a:spLocks noChangeShapeType="1"/>
          </p:cNvSpPr>
          <p:nvPr/>
        </p:nvSpPr>
        <p:spPr bwMode="auto">
          <a:xfrm flipV="1">
            <a:off x="2005013" y="4380310"/>
            <a:ext cx="1905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1" name="Line 202"/>
          <p:cNvSpPr>
            <a:spLocks noChangeShapeType="1"/>
          </p:cNvSpPr>
          <p:nvPr/>
        </p:nvSpPr>
        <p:spPr bwMode="auto">
          <a:xfrm flipV="1">
            <a:off x="2005013" y="4380310"/>
            <a:ext cx="3572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2" name="Line 203"/>
          <p:cNvSpPr>
            <a:spLocks noChangeShapeType="1"/>
          </p:cNvSpPr>
          <p:nvPr/>
        </p:nvSpPr>
        <p:spPr bwMode="auto">
          <a:xfrm>
            <a:off x="2005013" y="4414838"/>
            <a:ext cx="3572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3" name="Line 204"/>
          <p:cNvSpPr>
            <a:spLocks noChangeShapeType="1"/>
          </p:cNvSpPr>
          <p:nvPr/>
        </p:nvSpPr>
        <p:spPr bwMode="auto">
          <a:xfrm flipH="1" flipV="1">
            <a:off x="2175272" y="4112419"/>
            <a:ext cx="1785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4" name="Line 205"/>
          <p:cNvSpPr>
            <a:spLocks noChangeShapeType="1"/>
          </p:cNvSpPr>
          <p:nvPr/>
        </p:nvSpPr>
        <p:spPr bwMode="auto">
          <a:xfrm>
            <a:off x="2193132" y="4144566"/>
            <a:ext cx="1666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5" name="Line 206"/>
          <p:cNvSpPr>
            <a:spLocks noChangeShapeType="1"/>
          </p:cNvSpPr>
          <p:nvPr/>
        </p:nvSpPr>
        <p:spPr bwMode="auto">
          <a:xfrm flipH="1">
            <a:off x="2175272" y="4144566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6" name="Line 207"/>
          <p:cNvSpPr>
            <a:spLocks noChangeShapeType="1"/>
          </p:cNvSpPr>
          <p:nvPr/>
        </p:nvSpPr>
        <p:spPr bwMode="auto">
          <a:xfrm flipV="1">
            <a:off x="2193132" y="4112419"/>
            <a:ext cx="1666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7" name="Line 208"/>
          <p:cNvSpPr>
            <a:spLocks noChangeShapeType="1"/>
          </p:cNvSpPr>
          <p:nvPr/>
        </p:nvSpPr>
        <p:spPr bwMode="auto">
          <a:xfrm flipV="1">
            <a:off x="2193131" y="4112419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8" name="Line 209"/>
          <p:cNvSpPr>
            <a:spLocks noChangeShapeType="1"/>
          </p:cNvSpPr>
          <p:nvPr/>
        </p:nvSpPr>
        <p:spPr bwMode="auto">
          <a:xfrm>
            <a:off x="2193131" y="4144566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9" name="Line 210"/>
          <p:cNvSpPr>
            <a:spLocks noChangeShapeType="1"/>
          </p:cNvSpPr>
          <p:nvPr/>
        </p:nvSpPr>
        <p:spPr bwMode="auto">
          <a:xfrm flipH="1" flipV="1">
            <a:off x="2251472" y="4115991"/>
            <a:ext cx="1905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0" name="Line 211"/>
          <p:cNvSpPr>
            <a:spLocks noChangeShapeType="1"/>
          </p:cNvSpPr>
          <p:nvPr/>
        </p:nvSpPr>
        <p:spPr bwMode="auto">
          <a:xfrm>
            <a:off x="2270522" y="4150519"/>
            <a:ext cx="14288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1" name="Line 212"/>
          <p:cNvSpPr>
            <a:spLocks noChangeShapeType="1"/>
          </p:cNvSpPr>
          <p:nvPr/>
        </p:nvSpPr>
        <p:spPr bwMode="auto">
          <a:xfrm flipH="1">
            <a:off x="2251472" y="4150519"/>
            <a:ext cx="1905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2" name="Line 213"/>
          <p:cNvSpPr>
            <a:spLocks noChangeShapeType="1"/>
          </p:cNvSpPr>
          <p:nvPr/>
        </p:nvSpPr>
        <p:spPr bwMode="auto">
          <a:xfrm flipV="1">
            <a:off x="2270522" y="4115991"/>
            <a:ext cx="14288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3" name="Line 214"/>
          <p:cNvSpPr>
            <a:spLocks noChangeShapeType="1"/>
          </p:cNvSpPr>
          <p:nvPr/>
        </p:nvSpPr>
        <p:spPr bwMode="auto">
          <a:xfrm flipV="1">
            <a:off x="2270522" y="4115991"/>
            <a:ext cx="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4" name="Line 215"/>
          <p:cNvSpPr>
            <a:spLocks noChangeShapeType="1"/>
          </p:cNvSpPr>
          <p:nvPr/>
        </p:nvSpPr>
        <p:spPr bwMode="auto">
          <a:xfrm>
            <a:off x="2270522" y="4150519"/>
            <a:ext cx="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5" name="Line 216"/>
          <p:cNvSpPr>
            <a:spLocks noChangeShapeType="1"/>
          </p:cNvSpPr>
          <p:nvPr/>
        </p:nvSpPr>
        <p:spPr bwMode="auto">
          <a:xfrm flipH="1" flipV="1">
            <a:off x="2477691" y="3745707"/>
            <a:ext cx="15478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6" name="Line 217"/>
          <p:cNvSpPr>
            <a:spLocks noChangeShapeType="1"/>
          </p:cNvSpPr>
          <p:nvPr/>
        </p:nvSpPr>
        <p:spPr bwMode="auto">
          <a:xfrm>
            <a:off x="2493169" y="3776662"/>
            <a:ext cx="20241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7" name="Line 218"/>
          <p:cNvSpPr>
            <a:spLocks noChangeShapeType="1"/>
          </p:cNvSpPr>
          <p:nvPr/>
        </p:nvSpPr>
        <p:spPr bwMode="auto">
          <a:xfrm flipH="1">
            <a:off x="2477691" y="3776662"/>
            <a:ext cx="1547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8" name="Line 219"/>
          <p:cNvSpPr>
            <a:spLocks noChangeShapeType="1"/>
          </p:cNvSpPr>
          <p:nvPr/>
        </p:nvSpPr>
        <p:spPr bwMode="auto">
          <a:xfrm flipV="1">
            <a:off x="2493169" y="3745707"/>
            <a:ext cx="20241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9" name="Line 220"/>
          <p:cNvSpPr>
            <a:spLocks noChangeShapeType="1"/>
          </p:cNvSpPr>
          <p:nvPr/>
        </p:nvSpPr>
        <p:spPr bwMode="auto">
          <a:xfrm flipV="1">
            <a:off x="2493169" y="3745707"/>
            <a:ext cx="3572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0" name="Line 221"/>
          <p:cNvSpPr>
            <a:spLocks noChangeShapeType="1"/>
          </p:cNvSpPr>
          <p:nvPr/>
        </p:nvSpPr>
        <p:spPr bwMode="auto">
          <a:xfrm>
            <a:off x="2493169" y="3776662"/>
            <a:ext cx="3572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1" name="Line 222"/>
          <p:cNvSpPr>
            <a:spLocks noChangeShapeType="1"/>
          </p:cNvSpPr>
          <p:nvPr/>
        </p:nvSpPr>
        <p:spPr bwMode="auto">
          <a:xfrm flipH="1" flipV="1">
            <a:off x="2700338" y="3590926"/>
            <a:ext cx="1786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2" name="Line 223"/>
          <p:cNvSpPr>
            <a:spLocks noChangeShapeType="1"/>
          </p:cNvSpPr>
          <p:nvPr/>
        </p:nvSpPr>
        <p:spPr bwMode="auto">
          <a:xfrm>
            <a:off x="2718197" y="3623073"/>
            <a:ext cx="1905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3" name="Line 224"/>
          <p:cNvSpPr>
            <a:spLocks noChangeShapeType="1"/>
          </p:cNvSpPr>
          <p:nvPr/>
        </p:nvSpPr>
        <p:spPr bwMode="auto">
          <a:xfrm flipH="1">
            <a:off x="2700338" y="3623073"/>
            <a:ext cx="1786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4" name="Line 225"/>
          <p:cNvSpPr>
            <a:spLocks noChangeShapeType="1"/>
          </p:cNvSpPr>
          <p:nvPr/>
        </p:nvSpPr>
        <p:spPr bwMode="auto">
          <a:xfrm flipV="1">
            <a:off x="2718197" y="3590926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5" name="Line 226"/>
          <p:cNvSpPr>
            <a:spLocks noChangeShapeType="1"/>
          </p:cNvSpPr>
          <p:nvPr/>
        </p:nvSpPr>
        <p:spPr bwMode="auto">
          <a:xfrm flipV="1">
            <a:off x="2718198" y="3590926"/>
            <a:ext cx="2381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6" name="Line 227"/>
          <p:cNvSpPr>
            <a:spLocks noChangeShapeType="1"/>
          </p:cNvSpPr>
          <p:nvPr/>
        </p:nvSpPr>
        <p:spPr bwMode="auto">
          <a:xfrm>
            <a:off x="2718198" y="3623073"/>
            <a:ext cx="2381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7" name="Line 228"/>
          <p:cNvSpPr>
            <a:spLocks noChangeShapeType="1"/>
          </p:cNvSpPr>
          <p:nvPr/>
        </p:nvSpPr>
        <p:spPr bwMode="auto">
          <a:xfrm flipH="1" flipV="1">
            <a:off x="2962275" y="3550444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8" name="Line 229"/>
          <p:cNvSpPr>
            <a:spLocks noChangeShapeType="1"/>
          </p:cNvSpPr>
          <p:nvPr/>
        </p:nvSpPr>
        <p:spPr bwMode="auto">
          <a:xfrm>
            <a:off x="2981325" y="3583781"/>
            <a:ext cx="1666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9" name="Line 230"/>
          <p:cNvSpPr>
            <a:spLocks noChangeShapeType="1"/>
          </p:cNvSpPr>
          <p:nvPr/>
        </p:nvSpPr>
        <p:spPr bwMode="auto">
          <a:xfrm flipH="1">
            <a:off x="2962275" y="3583781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0" name="Line 231"/>
          <p:cNvSpPr>
            <a:spLocks noChangeShapeType="1"/>
          </p:cNvSpPr>
          <p:nvPr/>
        </p:nvSpPr>
        <p:spPr bwMode="auto">
          <a:xfrm flipV="1">
            <a:off x="2981325" y="3550444"/>
            <a:ext cx="1666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1" name="Line 232"/>
          <p:cNvSpPr>
            <a:spLocks noChangeShapeType="1"/>
          </p:cNvSpPr>
          <p:nvPr/>
        </p:nvSpPr>
        <p:spPr bwMode="auto">
          <a:xfrm flipV="1">
            <a:off x="2981325" y="3550444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2" name="Line 233"/>
          <p:cNvSpPr>
            <a:spLocks noChangeShapeType="1"/>
          </p:cNvSpPr>
          <p:nvPr/>
        </p:nvSpPr>
        <p:spPr bwMode="auto">
          <a:xfrm>
            <a:off x="2981325" y="3583781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3" name="Line 234"/>
          <p:cNvSpPr>
            <a:spLocks noChangeShapeType="1"/>
          </p:cNvSpPr>
          <p:nvPr/>
        </p:nvSpPr>
        <p:spPr bwMode="auto">
          <a:xfrm flipH="1" flipV="1">
            <a:off x="3225404" y="3550444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4" name="Line 235"/>
          <p:cNvSpPr>
            <a:spLocks noChangeShapeType="1"/>
          </p:cNvSpPr>
          <p:nvPr/>
        </p:nvSpPr>
        <p:spPr bwMode="auto">
          <a:xfrm>
            <a:off x="3243262" y="3583781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5" name="Line 236"/>
          <p:cNvSpPr>
            <a:spLocks noChangeShapeType="1"/>
          </p:cNvSpPr>
          <p:nvPr/>
        </p:nvSpPr>
        <p:spPr bwMode="auto">
          <a:xfrm flipH="1">
            <a:off x="3225404" y="3583781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6" name="Line 237"/>
          <p:cNvSpPr>
            <a:spLocks noChangeShapeType="1"/>
          </p:cNvSpPr>
          <p:nvPr/>
        </p:nvSpPr>
        <p:spPr bwMode="auto">
          <a:xfrm flipV="1">
            <a:off x="3243262" y="3550444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7" name="Line 238"/>
          <p:cNvSpPr>
            <a:spLocks noChangeShapeType="1"/>
          </p:cNvSpPr>
          <p:nvPr/>
        </p:nvSpPr>
        <p:spPr bwMode="auto">
          <a:xfrm flipV="1">
            <a:off x="3243263" y="3550444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8" name="Line 239"/>
          <p:cNvSpPr>
            <a:spLocks noChangeShapeType="1"/>
          </p:cNvSpPr>
          <p:nvPr/>
        </p:nvSpPr>
        <p:spPr bwMode="auto">
          <a:xfrm>
            <a:off x="3243263" y="3583781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9" name="Line 240"/>
          <p:cNvSpPr>
            <a:spLocks noChangeShapeType="1"/>
          </p:cNvSpPr>
          <p:nvPr/>
        </p:nvSpPr>
        <p:spPr bwMode="auto">
          <a:xfrm flipH="1" flipV="1">
            <a:off x="3676650" y="3970735"/>
            <a:ext cx="15479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0" name="Line 241"/>
          <p:cNvSpPr>
            <a:spLocks noChangeShapeType="1"/>
          </p:cNvSpPr>
          <p:nvPr/>
        </p:nvSpPr>
        <p:spPr bwMode="auto">
          <a:xfrm>
            <a:off x="3692129" y="4005263"/>
            <a:ext cx="1785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1" name="Line 242"/>
          <p:cNvSpPr>
            <a:spLocks noChangeShapeType="1"/>
          </p:cNvSpPr>
          <p:nvPr/>
        </p:nvSpPr>
        <p:spPr bwMode="auto">
          <a:xfrm flipH="1">
            <a:off x="3676650" y="4005263"/>
            <a:ext cx="1547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2" name="Line 243"/>
          <p:cNvSpPr>
            <a:spLocks noChangeShapeType="1"/>
          </p:cNvSpPr>
          <p:nvPr/>
        </p:nvSpPr>
        <p:spPr bwMode="auto">
          <a:xfrm flipV="1">
            <a:off x="3692129" y="3970735"/>
            <a:ext cx="17859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3" name="Line 244"/>
          <p:cNvSpPr>
            <a:spLocks noChangeShapeType="1"/>
          </p:cNvSpPr>
          <p:nvPr/>
        </p:nvSpPr>
        <p:spPr bwMode="auto">
          <a:xfrm flipV="1">
            <a:off x="3692129" y="3970735"/>
            <a:ext cx="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4" name="Line 245"/>
          <p:cNvSpPr>
            <a:spLocks noChangeShapeType="1"/>
          </p:cNvSpPr>
          <p:nvPr/>
        </p:nvSpPr>
        <p:spPr bwMode="auto">
          <a:xfrm>
            <a:off x="3692129" y="4005263"/>
            <a:ext cx="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5" name="Line 246"/>
          <p:cNvSpPr>
            <a:spLocks noChangeShapeType="1"/>
          </p:cNvSpPr>
          <p:nvPr/>
        </p:nvSpPr>
        <p:spPr bwMode="auto">
          <a:xfrm flipH="1" flipV="1">
            <a:off x="4238625" y="4281488"/>
            <a:ext cx="1547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6" name="Line 247"/>
          <p:cNvSpPr>
            <a:spLocks noChangeShapeType="1"/>
          </p:cNvSpPr>
          <p:nvPr/>
        </p:nvSpPr>
        <p:spPr bwMode="auto">
          <a:xfrm>
            <a:off x="4254104" y="4313635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7" name="Line 248"/>
          <p:cNvSpPr>
            <a:spLocks noChangeShapeType="1"/>
          </p:cNvSpPr>
          <p:nvPr/>
        </p:nvSpPr>
        <p:spPr bwMode="auto">
          <a:xfrm flipH="1">
            <a:off x="4238625" y="4313635"/>
            <a:ext cx="1547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8" name="Line 249"/>
          <p:cNvSpPr>
            <a:spLocks noChangeShapeType="1"/>
          </p:cNvSpPr>
          <p:nvPr/>
        </p:nvSpPr>
        <p:spPr bwMode="auto">
          <a:xfrm flipV="1">
            <a:off x="4254104" y="4281488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9" name="Line 250"/>
          <p:cNvSpPr>
            <a:spLocks noChangeShapeType="1"/>
          </p:cNvSpPr>
          <p:nvPr/>
        </p:nvSpPr>
        <p:spPr bwMode="auto">
          <a:xfrm flipV="1">
            <a:off x="4254104" y="4281488"/>
            <a:ext cx="2381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0" name="Line 251"/>
          <p:cNvSpPr>
            <a:spLocks noChangeShapeType="1"/>
          </p:cNvSpPr>
          <p:nvPr/>
        </p:nvSpPr>
        <p:spPr bwMode="auto">
          <a:xfrm>
            <a:off x="4254104" y="4313635"/>
            <a:ext cx="2381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1" name="Line 252"/>
          <p:cNvSpPr>
            <a:spLocks noChangeShapeType="1"/>
          </p:cNvSpPr>
          <p:nvPr/>
        </p:nvSpPr>
        <p:spPr bwMode="auto">
          <a:xfrm flipH="1" flipV="1">
            <a:off x="4650582" y="4406503"/>
            <a:ext cx="1786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2" name="Line 253"/>
          <p:cNvSpPr>
            <a:spLocks noChangeShapeType="1"/>
          </p:cNvSpPr>
          <p:nvPr/>
        </p:nvSpPr>
        <p:spPr bwMode="auto">
          <a:xfrm>
            <a:off x="4668441" y="4438651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3" name="Line 254"/>
          <p:cNvSpPr>
            <a:spLocks noChangeShapeType="1"/>
          </p:cNvSpPr>
          <p:nvPr/>
        </p:nvSpPr>
        <p:spPr bwMode="auto">
          <a:xfrm flipH="1">
            <a:off x="4650582" y="4438651"/>
            <a:ext cx="1786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4" name="Line 255"/>
          <p:cNvSpPr>
            <a:spLocks noChangeShapeType="1"/>
          </p:cNvSpPr>
          <p:nvPr/>
        </p:nvSpPr>
        <p:spPr bwMode="auto">
          <a:xfrm flipV="1">
            <a:off x="4668441" y="4406503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5" name="Line 256"/>
          <p:cNvSpPr>
            <a:spLocks noChangeShapeType="1"/>
          </p:cNvSpPr>
          <p:nvPr/>
        </p:nvSpPr>
        <p:spPr bwMode="auto">
          <a:xfrm flipV="1">
            <a:off x="4668441" y="4406503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6" name="Line 257"/>
          <p:cNvSpPr>
            <a:spLocks noChangeShapeType="1"/>
          </p:cNvSpPr>
          <p:nvPr/>
        </p:nvSpPr>
        <p:spPr bwMode="auto">
          <a:xfrm>
            <a:off x="4668441" y="4438651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7" name="Line 258"/>
          <p:cNvSpPr>
            <a:spLocks noChangeShapeType="1"/>
          </p:cNvSpPr>
          <p:nvPr/>
        </p:nvSpPr>
        <p:spPr bwMode="auto">
          <a:xfrm flipH="1" flipV="1">
            <a:off x="4988719" y="4358878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8" name="Line 259"/>
          <p:cNvSpPr>
            <a:spLocks noChangeShapeType="1"/>
          </p:cNvSpPr>
          <p:nvPr/>
        </p:nvSpPr>
        <p:spPr bwMode="auto">
          <a:xfrm>
            <a:off x="5003007" y="4392217"/>
            <a:ext cx="1786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9" name="Line 260"/>
          <p:cNvSpPr>
            <a:spLocks noChangeShapeType="1"/>
          </p:cNvSpPr>
          <p:nvPr/>
        </p:nvSpPr>
        <p:spPr bwMode="auto">
          <a:xfrm flipH="1">
            <a:off x="4988719" y="4392217"/>
            <a:ext cx="14288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0" name="Line 261"/>
          <p:cNvSpPr>
            <a:spLocks noChangeShapeType="1"/>
          </p:cNvSpPr>
          <p:nvPr/>
        </p:nvSpPr>
        <p:spPr bwMode="auto">
          <a:xfrm flipV="1">
            <a:off x="5003007" y="4358878"/>
            <a:ext cx="1786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1" name="Line 262"/>
          <p:cNvSpPr>
            <a:spLocks noChangeShapeType="1"/>
          </p:cNvSpPr>
          <p:nvPr/>
        </p:nvSpPr>
        <p:spPr bwMode="auto">
          <a:xfrm flipV="1">
            <a:off x="5003007" y="4358878"/>
            <a:ext cx="2381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2" name="Line 263"/>
          <p:cNvSpPr>
            <a:spLocks noChangeShapeType="1"/>
          </p:cNvSpPr>
          <p:nvPr/>
        </p:nvSpPr>
        <p:spPr bwMode="auto">
          <a:xfrm>
            <a:off x="5003007" y="4392217"/>
            <a:ext cx="2381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3" name="Line 264"/>
          <p:cNvSpPr>
            <a:spLocks noChangeShapeType="1"/>
          </p:cNvSpPr>
          <p:nvPr/>
        </p:nvSpPr>
        <p:spPr bwMode="auto">
          <a:xfrm flipH="1" flipV="1">
            <a:off x="5325666" y="4433887"/>
            <a:ext cx="17859" cy="34529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4" name="Line 265"/>
          <p:cNvSpPr>
            <a:spLocks noChangeShapeType="1"/>
          </p:cNvSpPr>
          <p:nvPr/>
        </p:nvSpPr>
        <p:spPr bwMode="auto">
          <a:xfrm>
            <a:off x="5343525" y="4468417"/>
            <a:ext cx="17860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5" name="Line 266"/>
          <p:cNvSpPr>
            <a:spLocks noChangeShapeType="1"/>
          </p:cNvSpPr>
          <p:nvPr/>
        </p:nvSpPr>
        <p:spPr bwMode="auto">
          <a:xfrm flipH="1">
            <a:off x="5325666" y="4468417"/>
            <a:ext cx="17859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6" name="Line 267"/>
          <p:cNvSpPr>
            <a:spLocks noChangeShapeType="1"/>
          </p:cNvSpPr>
          <p:nvPr/>
        </p:nvSpPr>
        <p:spPr bwMode="auto">
          <a:xfrm flipV="1">
            <a:off x="5343525" y="4433887"/>
            <a:ext cx="17860" cy="34529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7" name="Line 268"/>
          <p:cNvSpPr>
            <a:spLocks noChangeShapeType="1"/>
          </p:cNvSpPr>
          <p:nvPr/>
        </p:nvSpPr>
        <p:spPr bwMode="auto">
          <a:xfrm flipV="1">
            <a:off x="5343525" y="4433887"/>
            <a:ext cx="0" cy="34529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8" name="Line 269"/>
          <p:cNvSpPr>
            <a:spLocks noChangeShapeType="1"/>
          </p:cNvSpPr>
          <p:nvPr/>
        </p:nvSpPr>
        <p:spPr bwMode="auto">
          <a:xfrm>
            <a:off x="5343525" y="4468417"/>
            <a:ext cx="0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9" name="Line 270"/>
          <p:cNvSpPr>
            <a:spLocks noChangeShapeType="1"/>
          </p:cNvSpPr>
          <p:nvPr/>
        </p:nvSpPr>
        <p:spPr bwMode="auto">
          <a:xfrm flipH="1" flipV="1">
            <a:off x="5662613" y="4319588"/>
            <a:ext cx="1786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0" name="Line 271"/>
          <p:cNvSpPr>
            <a:spLocks noChangeShapeType="1"/>
          </p:cNvSpPr>
          <p:nvPr/>
        </p:nvSpPr>
        <p:spPr bwMode="auto">
          <a:xfrm>
            <a:off x="5680472" y="4350544"/>
            <a:ext cx="17859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1" name="Line 272"/>
          <p:cNvSpPr>
            <a:spLocks noChangeShapeType="1"/>
          </p:cNvSpPr>
          <p:nvPr/>
        </p:nvSpPr>
        <p:spPr bwMode="auto">
          <a:xfrm flipH="1">
            <a:off x="5662613" y="4350544"/>
            <a:ext cx="17860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2" name="Line 273"/>
          <p:cNvSpPr>
            <a:spLocks noChangeShapeType="1"/>
          </p:cNvSpPr>
          <p:nvPr/>
        </p:nvSpPr>
        <p:spPr bwMode="auto">
          <a:xfrm flipV="1">
            <a:off x="5680472" y="4319588"/>
            <a:ext cx="1785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3" name="Line 274"/>
          <p:cNvSpPr>
            <a:spLocks noChangeShapeType="1"/>
          </p:cNvSpPr>
          <p:nvPr/>
        </p:nvSpPr>
        <p:spPr bwMode="auto">
          <a:xfrm flipV="1">
            <a:off x="5680472" y="4319588"/>
            <a:ext cx="3572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4" name="Line 275"/>
          <p:cNvSpPr>
            <a:spLocks noChangeShapeType="1"/>
          </p:cNvSpPr>
          <p:nvPr/>
        </p:nvSpPr>
        <p:spPr bwMode="auto">
          <a:xfrm>
            <a:off x="5680472" y="4350544"/>
            <a:ext cx="3572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46345" name="Group 276"/>
          <p:cNvGrpSpPr>
            <a:grpSpLocks/>
          </p:cNvGrpSpPr>
          <p:nvPr/>
        </p:nvGrpSpPr>
        <p:grpSpPr bwMode="auto">
          <a:xfrm>
            <a:off x="6038850" y="4396978"/>
            <a:ext cx="34529" cy="60722"/>
            <a:chOff x="5890" y="3004"/>
            <a:chExt cx="44" cy="54"/>
          </a:xfrm>
        </p:grpSpPr>
        <p:sp>
          <p:nvSpPr>
            <p:cNvPr id="46653" name="Line 277"/>
            <p:cNvSpPr>
              <a:spLocks noChangeShapeType="1"/>
            </p:cNvSpPr>
            <p:nvPr/>
          </p:nvSpPr>
          <p:spPr bwMode="auto">
            <a:xfrm flipH="1" flipV="1">
              <a:off x="5890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4" name="Line 278"/>
            <p:cNvSpPr>
              <a:spLocks noChangeShapeType="1"/>
            </p:cNvSpPr>
            <p:nvPr/>
          </p:nvSpPr>
          <p:spPr bwMode="auto">
            <a:xfrm>
              <a:off x="5912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5" name="Line 279"/>
            <p:cNvSpPr>
              <a:spLocks noChangeShapeType="1"/>
            </p:cNvSpPr>
            <p:nvPr/>
          </p:nvSpPr>
          <p:spPr bwMode="auto">
            <a:xfrm flipH="1">
              <a:off x="5890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6" name="Line 280"/>
            <p:cNvSpPr>
              <a:spLocks noChangeShapeType="1"/>
            </p:cNvSpPr>
            <p:nvPr/>
          </p:nvSpPr>
          <p:spPr bwMode="auto">
            <a:xfrm flipV="1">
              <a:off x="5912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7" name="Line 281"/>
            <p:cNvSpPr>
              <a:spLocks noChangeShapeType="1"/>
            </p:cNvSpPr>
            <p:nvPr/>
          </p:nvSpPr>
          <p:spPr bwMode="auto">
            <a:xfrm flipV="1">
              <a:off x="5912" y="3004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8" name="Line 282"/>
            <p:cNvSpPr>
              <a:spLocks noChangeShapeType="1"/>
            </p:cNvSpPr>
            <p:nvPr/>
          </p:nvSpPr>
          <p:spPr bwMode="auto">
            <a:xfrm>
              <a:off x="5912" y="3031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346" name="Oval 283"/>
          <p:cNvSpPr>
            <a:spLocks noChangeArrowheads="1"/>
          </p:cNvSpPr>
          <p:nvPr/>
        </p:nvSpPr>
        <p:spPr bwMode="auto">
          <a:xfrm>
            <a:off x="1807369" y="4669631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47" name="Oval 284"/>
          <p:cNvSpPr>
            <a:spLocks noChangeArrowheads="1"/>
          </p:cNvSpPr>
          <p:nvPr/>
        </p:nvSpPr>
        <p:spPr bwMode="auto">
          <a:xfrm>
            <a:off x="1804988" y="4664869"/>
            <a:ext cx="32147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48" name="Oval 285"/>
          <p:cNvSpPr>
            <a:spLocks noChangeArrowheads="1"/>
          </p:cNvSpPr>
          <p:nvPr/>
        </p:nvSpPr>
        <p:spPr bwMode="auto">
          <a:xfrm>
            <a:off x="1841897" y="4669631"/>
            <a:ext cx="32147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49" name="Oval 286"/>
          <p:cNvSpPr>
            <a:spLocks noChangeArrowheads="1"/>
          </p:cNvSpPr>
          <p:nvPr/>
        </p:nvSpPr>
        <p:spPr bwMode="auto">
          <a:xfrm>
            <a:off x="1841898" y="4664869"/>
            <a:ext cx="34528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0" name="Oval 287"/>
          <p:cNvSpPr>
            <a:spLocks noChangeArrowheads="1"/>
          </p:cNvSpPr>
          <p:nvPr/>
        </p:nvSpPr>
        <p:spPr bwMode="auto">
          <a:xfrm>
            <a:off x="1882378" y="4664869"/>
            <a:ext cx="33338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1" name="Oval 288"/>
          <p:cNvSpPr>
            <a:spLocks noChangeArrowheads="1"/>
          </p:cNvSpPr>
          <p:nvPr/>
        </p:nvSpPr>
        <p:spPr bwMode="auto">
          <a:xfrm>
            <a:off x="1879997" y="4661297"/>
            <a:ext cx="36909" cy="6548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2" name="Oval 289"/>
          <p:cNvSpPr>
            <a:spLocks noChangeArrowheads="1"/>
          </p:cNvSpPr>
          <p:nvPr/>
        </p:nvSpPr>
        <p:spPr bwMode="auto">
          <a:xfrm>
            <a:off x="1921669" y="4664869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3" name="Oval 290"/>
          <p:cNvSpPr>
            <a:spLocks noChangeArrowheads="1"/>
          </p:cNvSpPr>
          <p:nvPr/>
        </p:nvSpPr>
        <p:spPr bwMode="auto">
          <a:xfrm>
            <a:off x="1919288" y="4619625"/>
            <a:ext cx="32147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4" name="Oval 291"/>
          <p:cNvSpPr>
            <a:spLocks noChangeArrowheads="1"/>
          </p:cNvSpPr>
          <p:nvPr/>
        </p:nvSpPr>
        <p:spPr bwMode="auto">
          <a:xfrm>
            <a:off x="1956197" y="4657725"/>
            <a:ext cx="32147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5" name="Oval 292"/>
          <p:cNvSpPr>
            <a:spLocks noChangeArrowheads="1"/>
          </p:cNvSpPr>
          <p:nvPr/>
        </p:nvSpPr>
        <p:spPr bwMode="auto">
          <a:xfrm>
            <a:off x="1953816" y="4652963"/>
            <a:ext cx="36909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6" name="Oval 293"/>
          <p:cNvSpPr>
            <a:spLocks noChangeArrowheads="1"/>
          </p:cNvSpPr>
          <p:nvPr/>
        </p:nvSpPr>
        <p:spPr bwMode="auto">
          <a:xfrm>
            <a:off x="1994297" y="4639866"/>
            <a:ext cx="32147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7" name="Oval 294"/>
          <p:cNvSpPr>
            <a:spLocks noChangeArrowheads="1"/>
          </p:cNvSpPr>
          <p:nvPr/>
        </p:nvSpPr>
        <p:spPr bwMode="auto">
          <a:xfrm>
            <a:off x="1994297" y="4636294"/>
            <a:ext cx="36909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8" name="Oval 295"/>
          <p:cNvSpPr>
            <a:spLocks noChangeArrowheads="1"/>
          </p:cNvSpPr>
          <p:nvPr/>
        </p:nvSpPr>
        <p:spPr bwMode="auto">
          <a:xfrm>
            <a:off x="2033588" y="4612481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9" name="Oval 296"/>
          <p:cNvSpPr>
            <a:spLocks noChangeArrowheads="1"/>
          </p:cNvSpPr>
          <p:nvPr/>
        </p:nvSpPr>
        <p:spPr bwMode="auto">
          <a:xfrm>
            <a:off x="2031206" y="4610100"/>
            <a:ext cx="34529" cy="6310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0" name="Oval 297"/>
          <p:cNvSpPr>
            <a:spLocks noChangeArrowheads="1"/>
          </p:cNvSpPr>
          <p:nvPr/>
        </p:nvSpPr>
        <p:spPr bwMode="auto">
          <a:xfrm>
            <a:off x="2068117" y="4588669"/>
            <a:ext cx="30956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1" name="Oval 298"/>
          <p:cNvSpPr>
            <a:spLocks noChangeArrowheads="1"/>
          </p:cNvSpPr>
          <p:nvPr/>
        </p:nvSpPr>
        <p:spPr bwMode="auto">
          <a:xfrm>
            <a:off x="2068116" y="4585098"/>
            <a:ext cx="34528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2" name="Oval 299"/>
          <p:cNvSpPr>
            <a:spLocks noChangeArrowheads="1"/>
          </p:cNvSpPr>
          <p:nvPr/>
        </p:nvSpPr>
        <p:spPr bwMode="auto">
          <a:xfrm>
            <a:off x="2108597" y="4205288"/>
            <a:ext cx="32147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3" name="Oval 300"/>
          <p:cNvSpPr>
            <a:spLocks noChangeArrowheads="1"/>
          </p:cNvSpPr>
          <p:nvPr/>
        </p:nvSpPr>
        <p:spPr bwMode="auto">
          <a:xfrm>
            <a:off x="2106216" y="4201716"/>
            <a:ext cx="35719" cy="63103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4" name="Oval 301"/>
          <p:cNvSpPr>
            <a:spLocks noChangeArrowheads="1"/>
          </p:cNvSpPr>
          <p:nvPr/>
        </p:nvSpPr>
        <p:spPr bwMode="auto">
          <a:xfrm>
            <a:off x="2182416" y="3935016"/>
            <a:ext cx="28575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5" name="Oval 302"/>
          <p:cNvSpPr>
            <a:spLocks noChangeArrowheads="1"/>
          </p:cNvSpPr>
          <p:nvPr/>
        </p:nvSpPr>
        <p:spPr bwMode="auto">
          <a:xfrm>
            <a:off x="2180035" y="3931444"/>
            <a:ext cx="36909" cy="6310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6" name="Oval 303"/>
          <p:cNvSpPr>
            <a:spLocks noChangeArrowheads="1"/>
          </p:cNvSpPr>
          <p:nvPr/>
        </p:nvSpPr>
        <p:spPr bwMode="auto">
          <a:xfrm>
            <a:off x="2258617" y="4052888"/>
            <a:ext cx="29765" cy="54769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7" name="Oval 304"/>
          <p:cNvSpPr>
            <a:spLocks noChangeArrowheads="1"/>
          </p:cNvSpPr>
          <p:nvPr/>
        </p:nvSpPr>
        <p:spPr bwMode="auto">
          <a:xfrm>
            <a:off x="2255044" y="4052887"/>
            <a:ext cx="34529" cy="6310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8" name="Oval 305"/>
          <p:cNvSpPr>
            <a:spLocks noChangeArrowheads="1"/>
          </p:cNvSpPr>
          <p:nvPr/>
        </p:nvSpPr>
        <p:spPr bwMode="auto">
          <a:xfrm>
            <a:off x="2406254" y="3745707"/>
            <a:ext cx="30956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9" name="Oval 306"/>
          <p:cNvSpPr>
            <a:spLocks noChangeArrowheads="1"/>
          </p:cNvSpPr>
          <p:nvPr/>
        </p:nvSpPr>
        <p:spPr bwMode="auto">
          <a:xfrm>
            <a:off x="2406253" y="3742135"/>
            <a:ext cx="33338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0" name="Oval 307"/>
          <p:cNvSpPr>
            <a:spLocks noChangeArrowheads="1"/>
          </p:cNvSpPr>
          <p:nvPr/>
        </p:nvSpPr>
        <p:spPr bwMode="auto">
          <a:xfrm>
            <a:off x="2526506" y="3607594"/>
            <a:ext cx="29766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1" name="Oval 308"/>
          <p:cNvSpPr>
            <a:spLocks noChangeArrowheads="1"/>
          </p:cNvSpPr>
          <p:nvPr/>
        </p:nvSpPr>
        <p:spPr bwMode="auto">
          <a:xfrm>
            <a:off x="2524125" y="3604023"/>
            <a:ext cx="33338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2" name="Oval 309"/>
          <p:cNvSpPr>
            <a:spLocks noChangeArrowheads="1"/>
          </p:cNvSpPr>
          <p:nvPr/>
        </p:nvSpPr>
        <p:spPr bwMode="auto">
          <a:xfrm>
            <a:off x="2782492" y="3458767"/>
            <a:ext cx="29765" cy="5834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3" name="Oval 310"/>
          <p:cNvSpPr>
            <a:spLocks noChangeArrowheads="1"/>
          </p:cNvSpPr>
          <p:nvPr/>
        </p:nvSpPr>
        <p:spPr bwMode="auto">
          <a:xfrm>
            <a:off x="2781300" y="3455194"/>
            <a:ext cx="33338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4" name="Oval 311"/>
          <p:cNvSpPr>
            <a:spLocks noChangeArrowheads="1"/>
          </p:cNvSpPr>
          <p:nvPr/>
        </p:nvSpPr>
        <p:spPr bwMode="auto">
          <a:xfrm>
            <a:off x="3083719" y="3695700"/>
            <a:ext cx="27385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5" name="Oval 312"/>
          <p:cNvSpPr>
            <a:spLocks noChangeArrowheads="1"/>
          </p:cNvSpPr>
          <p:nvPr/>
        </p:nvSpPr>
        <p:spPr bwMode="auto">
          <a:xfrm>
            <a:off x="3080148" y="3694510"/>
            <a:ext cx="35719" cy="61913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6" name="Oval 313"/>
          <p:cNvSpPr>
            <a:spLocks noChangeArrowheads="1"/>
          </p:cNvSpPr>
          <p:nvPr/>
        </p:nvSpPr>
        <p:spPr bwMode="auto">
          <a:xfrm>
            <a:off x="3382566" y="3294460"/>
            <a:ext cx="28575" cy="55959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7" name="Oval 314"/>
          <p:cNvSpPr>
            <a:spLocks noChangeArrowheads="1"/>
          </p:cNvSpPr>
          <p:nvPr/>
        </p:nvSpPr>
        <p:spPr bwMode="auto">
          <a:xfrm>
            <a:off x="3378994" y="3288507"/>
            <a:ext cx="34529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8" name="Oval 315"/>
          <p:cNvSpPr>
            <a:spLocks noChangeArrowheads="1"/>
          </p:cNvSpPr>
          <p:nvPr/>
        </p:nvSpPr>
        <p:spPr bwMode="auto">
          <a:xfrm>
            <a:off x="4167187" y="3729038"/>
            <a:ext cx="34529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9" name="Oval 316"/>
          <p:cNvSpPr>
            <a:spLocks noChangeArrowheads="1"/>
          </p:cNvSpPr>
          <p:nvPr/>
        </p:nvSpPr>
        <p:spPr bwMode="auto">
          <a:xfrm>
            <a:off x="4167187" y="3725466"/>
            <a:ext cx="34529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0" name="Oval 317"/>
          <p:cNvSpPr>
            <a:spLocks noChangeArrowheads="1"/>
          </p:cNvSpPr>
          <p:nvPr/>
        </p:nvSpPr>
        <p:spPr bwMode="auto">
          <a:xfrm>
            <a:off x="4281488" y="3736181"/>
            <a:ext cx="32147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1" name="Oval 318"/>
          <p:cNvSpPr>
            <a:spLocks noChangeArrowheads="1"/>
          </p:cNvSpPr>
          <p:nvPr/>
        </p:nvSpPr>
        <p:spPr bwMode="auto">
          <a:xfrm>
            <a:off x="4280298" y="3732610"/>
            <a:ext cx="34528" cy="6667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2" name="Oval 319"/>
          <p:cNvSpPr>
            <a:spLocks noChangeArrowheads="1"/>
          </p:cNvSpPr>
          <p:nvPr/>
        </p:nvSpPr>
        <p:spPr bwMode="auto">
          <a:xfrm>
            <a:off x="4656535" y="3786188"/>
            <a:ext cx="32147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3" name="Oval 320"/>
          <p:cNvSpPr>
            <a:spLocks noChangeArrowheads="1"/>
          </p:cNvSpPr>
          <p:nvPr/>
        </p:nvSpPr>
        <p:spPr bwMode="auto">
          <a:xfrm>
            <a:off x="4654154" y="3781425"/>
            <a:ext cx="34528" cy="65485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4" name="Oval 321"/>
          <p:cNvSpPr>
            <a:spLocks noChangeArrowheads="1"/>
          </p:cNvSpPr>
          <p:nvPr/>
        </p:nvSpPr>
        <p:spPr bwMode="auto">
          <a:xfrm>
            <a:off x="4880372" y="3862388"/>
            <a:ext cx="32147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5" name="Oval 322"/>
          <p:cNvSpPr>
            <a:spLocks noChangeArrowheads="1"/>
          </p:cNvSpPr>
          <p:nvPr/>
        </p:nvSpPr>
        <p:spPr bwMode="auto">
          <a:xfrm>
            <a:off x="4877991" y="3860006"/>
            <a:ext cx="35719" cy="61913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6" name="Oval 323"/>
          <p:cNvSpPr>
            <a:spLocks noChangeArrowheads="1"/>
          </p:cNvSpPr>
          <p:nvPr/>
        </p:nvSpPr>
        <p:spPr bwMode="auto">
          <a:xfrm>
            <a:off x="5183981" y="3789760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7" name="Oval 324"/>
          <p:cNvSpPr>
            <a:spLocks noChangeArrowheads="1"/>
          </p:cNvSpPr>
          <p:nvPr/>
        </p:nvSpPr>
        <p:spPr bwMode="auto">
          <a:xfrm>
            <a:off x="5180410" y="3786188"/>
            <a:ext cx="35719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8" name="Oval 325"/>
          <p:cNvSpPr>
            <a:spLocks noChangeArrowheads="1"/>
          </p:cNvSpPr>
          <p:nvPr/>
        </p:nvSpPr>
        <p:spPr bwMode="auto">
          <a:xfrm>
            <a:off x="5517357" y="3725466"/>
            <a:ext cx="30956" cy="55959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9" name="Oval 326"/>
          <p:cNvSpPr>
            <a:spLocks noChangeArrowheads="1"/>
          </p:cNvSpPr>
          <p:nvPr/>
        </p:nvSpPr>
        <p:spPr bwMode="auto">
          <a:xfrm>
            <a:off x="5517356" y="3721894"/>
            <a:ext cx="33338" cy="6429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90" name="Line 327"/>
          <p:cNvSpPr>
            <a:spLocks noChangeShapeType="1"/>
          </p:cNvSpPr>
          <p:nvPr/>
        </p:nvSpPr>
        <p:spPr bwMode="auto">
          <a:xfrm flipV="1">
            <a:off x="1818085" y="464939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1" name="Line 328"/>
          <p:cNvSpPr>
            <a:spLocks noChangeShapeType="1"/>
          </p:cNvSpPr>
          <p:nvPr/>
        </p:nvSpPr>
        <p:spPr bwMode="auto">
          <a:xfrm>
            <a:off x="1818085" y="4689873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2" name="Line 329"/>
          <p:cNvSpPr>
            <a:spLocks noChangeShapeType="1"/>
          </p:cNvSpPr>
          <p:nvPr/>
        </p:nvSpPr>
        <p:spPr bwMode="auto">
          <a:xfrm flipH="1">
            <a:off x="1799035" y="4689872"/>
            <a:ext cx="19050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3" name="Line 330"/>
          <p:cNvSpPr>
            <a:spLocks noChangeShapeType="1"/>
          </p:cNvSpPr>
          <p:nvPr/>
        </p:nvSpPr>
        <p:spPr bwMode="auto">
          <a:xfrm>
            <a:off x="1818085" y="4689872"/>
            <a:ext cx="19050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4" name="Line 331"/>
          <p:cNvSpPr>
            <a:spLocks noChangeShapeType="1"/>
          </p:cNvSpPr>
          <p:nvPr/>
        </p:nvSpPr>
        <p:spPr bwMode="auto">
          <a:xfrm flipV="1">
            <a:off x="1894285" y="464939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5" name="Line 332"/>
          <p:cNvSpPr>
            <a:spLocks noChangeShapeType="1"/>
          </p:cNvSpPr>
          <p:nvPr/>
        </p:nvSpPr>
        <p:spPr bwMode="auto">
          <a:xfrm>
            <a:off x="1894285" y="4689873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6" name="Line 333"/>
          <p:cNvSpPr>
            <a:spLocks noChangeShapeType="1"/>
          </p:cNvSpPr>
          <p:nvPr/>
        </p:nvSpPr>
        <p:spPr bwMode="auto">
          <a:xfrm flipH="1">
            <a:off x="1874044" y="4689872"/>
            <a:ext cx="20241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7" name="Line 334"/>
          <p:cNvSpPr>
            <a:spLocks noChangeShapeType="1"/>
          </p:cNvSpPr>
          <p:nvPr/>
        </p:nvSpPr>
        <p:spPr bwMode="auto">
          <a:xfrm>
            <a:off x="1894285" y="4689872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8" name="Line 335"/>
          <p:cNvSpPr>
            <a:spLocks noChangeShapeType="1"/>
          </p:cNvSpPr>
          <p:nvPr/>
        </p:nvSpPr>
        <p:spPr bwMode="auto">
          <a:xfrm flipV="1">
            <a:off x="1968104" y="464939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9" name="Line 336"/>
          <p:cNvSpPr>
            <a:spLocks noChangeShapeType="1"/>
          </p:cNvSpPr>
          <p:nvPr/>
        </p:nvSpPr>
        <p:spPr bwMode="auto">
          <a:xfrm>
            <a:off x="1968104" y="4689873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0" name="Line 337"/>
          <p:cNvSpPr>
            <a:spLocks noChangeShapeType="1"/>
          </p:cNvSpPr>
          <p:nvPr/>
        </p:nvSpPr>
        <p:spPr bwMode="auto">
          <a:xfrm flipH="1">
            <a:off x="1945482" y="4689872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1" name="Line 338"/>
          <p:cNvSpPr>
            <a:spLocks noChangeShapeType="1"/>
          </p:cNvSpPr>
          <p:nvPr/>
        </p:nvSpPr>
        <p:spPr bwMode="auto">
          <a:xfrm>
            <a:off x="1968103" y="4689872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2" name="Line 339"/>
          <p:cNvSpPr>
            <a:spLocks noChangeShapeType="1"/>
          </p:cNvSpPr>
          <p:nvPr/>
        </p:nvSpPr>
        <p:spPr bwMode="auto">
          <a:xfrm flipV="1">
            <a:off x="2005013" y="4644629"/>
            <a:ext cx="3572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3" name="Line 340"/>
          <p:cNvSpPr>
            <a:spLocks noChangeShapeType="1"/>
          </p:cNvSpPr>
          <p:nvPr/>
        </p:nvSpPr>
        <p:spPr bwMode="auto">
          <a:xfrm>
            <a:off x="2005013" y="4685110"/>
            <a:ext cx="3572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4" name="Line 341"/>
          <p:cNvSpPr>
            <a:spLocks noChangeShapeType="1"/>
          </p:cNvSpPr>
          <p:nvPr/>
        </p:nvSpPr>
        <p:spPr bwMode="auto">
          <a:xfrm flipH="1">
            <a:off x="1985963" y="4685110"/>
            <a:ext cx="19050" cy="11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5" name="Line 342"/>
          <p:cNvSpPr>
            <a:spLocks noChangeShapeType="1"/>
          </p:cNvSpPr>
          <p:nvPr/>
        </p:nvSpPr>
        <p:spPr bwMode="auto">
          <a:xfrm>
            <a:off x="2005013" y="4685110"/>
            <a:ext cx="26194" cy="11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6" name="Line 343"/>
          <p:cNvSpPr>
            <a:spLocks noChangeShapeType="1"/>
          </p:cNvSpPr>
          <p:nvPr/>
        </p:nvSpPr>
        <p:spPr bwMode="auto">
          <a:xfrm flipV="1">
            <a:off x="2044304" y="4599385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7" name="Line 344"/>
          <p:cNvSpPr>
            <a:spLocks noChangeShapeType="1"/>
          </p:cNvSpPr>
          <p:nvPr/>
        </p:nvSpPr>
        <p:spPr bwMode="auto">
          <a:xfrm>
            <a:off x="2044304" y="4639866"/>
            <a:ext cx="0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8" name="Line 345"/>
          <p:cNvSpPr>
            <a:spLocks noChangeShapeType="1"/>
          </p:cNvSpPr>
          <p:nvPr/>
        </p:nvSpPr>
        <p:spPr bwMode="auto">
          <a:xfrm flipH="1">
            <a:off x="2021682" y="4639867"/>
            <a:ext cx="22622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9" name="Line 346"/>
          <p:cNvSpPr>
            <a:spLocks noChangeShapeType="1"/>
          </p:cNvSpPr>
          <p:nvPr/>
        </p:nvSpPr>
        <p:spPr bwMode="auto">
          <a:xfrm>
            <a:off x="2044304" y="4639867"/>
            <a:ext cx="21431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0" name="Line 347"/>
          <p:cNvSpPr>
            <a:spLocks noChangeShapeType="1"/>
          </p:cNvSpPr>
          <p:nvPr/>
        </p:nvSpPr>
        <p:spPr bwMode="auto">
          <a:xfrm flipV="1">
            <a:off x="2119313" y="4508898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1" name="Line 348"/>
          <p:cNvSpPr>
            <a:spLocks noChangeShapeType="1"/>
          </p:cNvSpPr>
          <p:nvPr/>
        </p:nvSpPr>
        <p:spPr bwMode="auto">
          <a:xfrm>
            <a:off x="2119313" y="4549379"/>
            <a:ext cx="0" cy="392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2" name="Line 349"/>
          <p:cNvSpPr>
            <a:spLocks noChangeShapeType="1"/>
          </p:cNvSpPr>
          <p:nvPr/>
        </p:nvSpPr>
        <p:spPr bwMode="auto">
          <a:xfrm flipH="1">
            <a:off x="2096691" y="4549379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3" name="Line 350"/>
          <p:cNvSpPr>
            <a:spLocks noChangeShapeType="1"/>
          </p:cNvSpPr>
          <p:nvPr/>
        </p:nvSpPr>
        <p:spPr bwMode="auto">
          <a:xfrm>
            <a:off x="2119313" y="4549379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4" name="Line 351"/>
          <p:cNvSpPr>
            <a:spLocks noChangeShapeType="1"/>
          </p:cNvSpPr>
          <p:nvPr/>
        </p:nvSpPr>
        <p:spPr bwMode="auto">
          <a:xfrm flipV="1">
            <a:off x="2193131" y="4529138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5" name="Line 352"/>
          <p:cNvSpPr>
            <a:spLocks noChangeShapeType="1"/>
          </p:cNvSpPr>
          <p:nvPr/>
        </p:nvSpPr>
        <p:spPr bwMode="auto">
          <a:xfrm>
            <a:off x="2193131" y="4569619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6" name="Line 353"/>
          <p:cNvSpPr>
            <a:spLocks noChangeShapeType="1"/>
          </p:cNvSpPr>
          <p:nvPr/>
        </p:nvSpPr>
        <p:spPr bwMode="auto">
          <a:xfrm flipH="1">
            <a:off x="2171701" y="4569619"/>
            <a:ext cx="21431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7" name="Line 354"/>
          <p:cNvSpPr>
            <a:spLocks noChangeShapeType="1"/>
          </p:cNvSpPr>
          <p:nvPr/>
        </p:nvSpPr>
        <p:spPr bwMode="auto">
          <a:xfrm>
            <a:off x="2193131" y="4569619"/>
            <a:ext cx="23813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8" name="Line 355"/>
          <p:cNvSpPr>
            <a:spLocks noChangeShapeType="1"/>
          </p:cNvSpPr>
          <p:nvPr/>
        </p:nvSpPr>
        <p:spPr bwMode="auto">
          <a:xfrm flipV="1">
            <a:off x="2270522" y="4585098"/>
            <a:ext cx="0" cy="392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9" name="Line 356"/>
          <p:cNvSpPr>
            <a:spLocks noChangeShapeType="1"/>
          </p:cNvSpPr>
          <p:nvPr/>
        </p:nvSpPr>
        <p:spPr bwMode="auto">
          <a:xfrm>
            <a:off x="2270522" y="4624388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0" name="Line 357"/>
          <p:cNvSpPr>
            <a:spLocks noChangeShapeType="1"/>
          </p:cNvSpPr>
          <p:nvPr/>
        </p:nvSpPr>
        <p:spPr bwMode="auto">
          <a:xfrm flipH="1">
            <a:off x="2246710" y="4624388"/>
            <a:ext cx="23813" cy="11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1" name="Line 358"/>
          <p:cNvSpPr>
            <a:spLocks noChangeShapeType="1"/>
          </p:cNvSpPr>
          <p:nvPr/>
        </p:nvSpPr>
        <p:spPr bwMode="auto">
          <a:xfrm>
            <a:off x="2270522" y="4624388"/>
            <a:ext cx="19050" cy="11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2" name="Line 359"/>
          <p:cNvSpPr>
            <a:spLocks noChangeShapeType="1"/>
          </p:cNvSpPr>
          <p:nvPr/>
        </p:nvSpPr>
        <p:spPr bwMode="auto">
          <a:xfrm flipV="1">
            <a:off x="2343150" y="4514851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3" name="Line 360"/>
          <p:cNvSpPr>
            <a:spLocks noChangeShapeType="1"/>
          </p:cNvSpPr>
          <p:nvPr/>
        </p:nvSpPr>
        <p:spPr bwMode="auto">
          <a:xfrm>
            <a:off x="2343150" y="455533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4" name="Line 361"/>
          <p:cNvSpPr>
            <a:spLocks noChangeShapeType="1"/>
          </p:cNvSpPr>
          <p:nvPr/>
        </p:nvSpPr>
        <p:spPr bwMode="auto">
          <a:xfrm flipH="1">
            <a:off x="2321719" y="4555332"/>
            <a:ext cx="21431" cy="35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5" name="Line 362"/>
          <p:cNvSpPr>
            <a:spLocks noChangeShapeType="1"/>
          </p:cNvSpPr>
          <p:nvPr/>
        </p:nvSpPr>
        <p:spPr bwMode="auto">
          <a:xfrm>
            <a:off x="2343150" y="4555332"/>
            <a:ext cx="20241" cy="35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6" name="Line 363"/>
          <p:cNvSpPr>
            <a:spLocks noChangeShapeType="1"/>
          </p:cNvSpPr>
          <p:nvPr/>
        </p:nvSpPr>
        <p:spPr bwMode="auto">
          <a:xfrm flipV="1">
            <a:off x="2455069" y="4595813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7" name="Line 364"/>
          <p:cNvSpPr>
            <a:spLocks noChangeShapeType="1"/>
          </p:cNvSpPr>
          <p:nvPr/>
        </p:nvSpPr>
        <p:spPr bwMode="auto">
          <a:xfrm>
            <a:off x="2455069" y="4636294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8" name="Line 365"/>
          <p:cNvSpPr>
            <a:spLocks noChangeShapeType="1"/>
          </p:cNvSpPr>
          <p:nvPr/>
        </p:nvSpPr>
        <p:spPr bwMode="auto">
          <a:xfrm flipH="1">
            <a:off x="2433638" y="4636294"/>
            <a:ext cx="21431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9" name="Line 366"/>
          <p:cNvSpPr>
            <a:spLocks noChangeShapeType="1"/>
          </p:cNvSpPr>
          <p:nvPr/>
        </p:nvSpPr>
        <p:spPr bwMode="auto">
          <a:xfrm>
            <a:off x="2455069" y="4636294"/>
            <a:ext cx="22622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0" name="Line 367"/>
          <p:cNvSpPr>
            <a:spLocks noChangeShapeType="1"/>
          </p:cNvSpPr>
          <p:nvPr/>
        </p:nvSpPr>
        <p:spPr bwMode="auto">
          <a:xfrm flipV="1">
            <a:off x="2493169" y="4599385"/>
            <a:ext cx="3572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1" name="Line 368"/>
          <p:cNvSpPr>
            <a:spLocks noChangeShapeType="1"/>
          </p:cNvSpPr>
          <p:nvPr/>
        </p:nvSpPr>
        <p:spPr bwMode="auto">
          <a:xfrm>
            <a:off x="2493169" y="4639866"/>
            <a:ext cx="3572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2" name="Line 369"/>
          <p:cNvSpPr>
            <a:spLocks noChangeShapeType="1"/>
          </p:cNvSpPr>
          <p:nvPr/>
        </p:nvSpPr>
        <p:spPr bwMode="auto">
          <a:xfrm flipH="1">
            <a:off x="2472929" y="4639867"/>
            <a:ext cx="20240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3" name="Line 370"/>
          <p:cNvSpPr>
            <a:spLocks noChangeShapeType="1"/>
          </p:cNvSpPr>
          <p:nvPr/>
        </p:nvSpPr>
        <p:spPr bwMode="auto">
          <a:xfrm>
            <a:off x="2493169" y="4639867"/>
            <a:ext cx="21431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4" name="Line 371"/>
          <p:cNvSpPr>
            <a:spLocks noChangeShapeType="1"/>
          </p:cNvSpPr>
          <p:nvPr/>
        </p:nvSpPr>
        <p:spPr bwMode="auto">
          <a:xfrm flipV="1">
            <a:off x="2566988" y="4564856"/>
            <a:ext cx="2381" cy="392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5" name="Line 372"/>
          <p:cNvSpPr>
            <a:spLocks noChangeShapeType="1"/>
          </p:cNvSpPr>
          <p:nvPr/>
        </p:nvSpPr>
        <p:spPr bwMode="auto">
          <a:xfrm>
            <a:off x="2566988" y="4604148"/>
            <a:ext cx="2381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6" name="Line 373"/>
          <p:cNvSpPr>
            <a:spLocks noChangeShapeType="1"/>
          </p:cNvSpPr>
          <p:nvPr/>
        </p:nvSpPr>
        <p:spPr bwMode="auto">
          <a:xfrm flipH="1">
            <a:off x="2546748" y="4604148"/>
            <a:ext cx="20240" cy="11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7" name="Line 374"/>
          <p:cNvSpPr>
            <a:spLocks noChangeShapeType="1"/>
          </p:cNvSpPr>
          <p:nvPr/>
        </p:nvSpPr>
        <p:spPr bwMode="auto">
          <a:xfrm>
            <a:off x="2566987" y="4604148"/>
            <a:ext cx="23813" cy="11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8" name="Line 375"/>
          <p:cNvSpPr>
            <a:spLocks noChangeShapeType="1"/>
          </p:cNvSpPr>
          <p:nvPr/>
        </p:nvSpPr>
        <p:spPr bwMode="auto">
          <a:xfrm flipV="1">
            <a:off x="2643188" y="4562475"/>
            <a:ext cx="0" cy="3691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9" name="Line 376"/>
          <p:cNvSpPr>
            <a:spLocks noChangeShapeType="1"/>
          </p:cNvSpPr>
          <p:nvPr/>
        </p:nvSpPr>
        <p:spPr bwMode="auto">
          <a:xfrm>
            <a:off x="2643188" y="4599385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0" name="Line 377"/>
          <p:cNvSpPr>
            <a:spLocks noChangeShapeType="1"/>
          </p:cNvSpPr>
          <p:nvPr/>
        </p:nvSpPr>
        <p:spPr bwMode="auto">
          <a:xfrm flipH="1">
            <a:off x="2622948" y="4599385"/>
            <a:ext cx="20240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1" name="Line 378"/>
          <p:cNvSpPr>
            <a:spLocks noChangeShapeType="1"/>
          </p:cNvSpPr>
          <p:nvPr/>
        </p:nvSpPr>
        <p:spPr bwMode="auto">
          <a:xfrm>
            <a:off x="2643188" y="4599385"/>
            <a:ext cx="21431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2" name="Line 379"/>
          <p:cNvSpPr>
            <a:spLocks noChangeShapeType="1"/>
          </p:cNvSpPr>
          <p:nvPr/>
        </p:nvSpPr>
        <p:spPr bwMode="auto">
          <a:xfrm flipV="1">
            <a:off x="2718198" y="4457701"/>
            <a:ext cx="2381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3" name="Line 380"/>
          <p:cNvSpPr>
            <a:spLocks noChangeShapeType="1"/>
          </p:cNvSpPr>
          <p:nvPr/>
        </p:nvSpPr>
        <p:spPr bwMode="auto">
          <a:xfrm>
            <a:off x="2718198" y="4498181"/>
            <a:ext cx="2381" cy="428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4" name="Line 381"/>
          <p:cNvSpPr>
            <a:spLocks noChangeShapeType="1"/>
          </p:cNvSpPr>
          <p:nvPr/>
        </p:nvSpPr>
        <p:spPr bwMode="auto">
          <a:xfrm flipH="1">
            <a:off x="2695576" y="4498182"/>
            <a:ext cx="22622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5" name="Line 382"/>
          <p:cNvSpPr>
            <a:spLocks noChangeShapeType="1"/>
          </p:cNvSpPr>
          <p:nvPr/>
        </p:nvSpPr>
        <p:spPr bwMode="auto">
          <a:xfrm>
            <a:off x="2718197" y="4498182"/>
            <a:ext cx="22622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6" name="Rectangle 383"/>
          <p:cNvSpPr>
            <a:spLocks noChangeArrowheads="1"/>
          </p:cNvSpPr>
          <p:nvPr/>
        </p:nvSpPr>
        <p:spPr bwMode="auto">
          <a:xfrm>
            <a:off x="1819275" y="4685110"/>
            <a:ext cx="28575" cy="2143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47" name="Rectangle 384"/>
          <p:cNvSpPr>
            <a:spLocks noChangeArrowheads="1"/>
          </p:cNvSpPr>
          <p:nvPr/>
        </p:nvSpPr>
        <p:spPr bwMode="auto">
          <a:xfrm>
            <a:off x="1818085" y="4681538"/>
            <a:ext cx="32147" cy="28575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48" name="Rectangle 385"/>
          <p:cNvSpPr>
            <a:spLocks noChangeArrowheads="1"/>
          </p:cNvSpPr>
          <p:nvPr/>
        </p:nvSpPr>
        <p:spPr bwMode="auto">
          <a:xfrm>
            <a:off x="1858566" y="4661298"/>
            <a:ext cx="23813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49" name="Rectangle 386"/>
          <p:cNvSpPr>
            <a:spLocks noChangeArrowheads="1"/>
          </p:cNvSpPr>
          <p:nvPr/>
        </p:nvSpPr>
        <p:spPr bwMode="auto">
          <a:xfrm>
            <a:off x="1856185" y="4656535"/>
            <a:ext cx="30956" cy="2619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0" name="Rectangle 387"/>
          <p:cNvSpPr>
            <a:spLocks noChangeArrowheads="1"/>
          </p:cNvSpPr>
          <p:nvPr/>
        </p:nvSpPr>
        <p:spPr bwMode="auto">
          <a:xfrm>
            <a:off x="1879997" y="4664869"/>
            <a:ext cx="27384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1" name="Rectangle 388"/>
          <p:cNvSpPr>
            <a:spLocks noChangeArrowheads="1"/>
          </p:cNvSpPr>
          <p:nvPr/>
        </p:nvSpPr>
        <p:spPr bwMode="auto">
          <a:xfrm>
            <a:off x="1878807" y="4661297"/>
            <a:ext cx="30956" cy="28575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2" name="Rectangle 389"/>
          <p:cNvSpPr>
            <a:spLocks noChangeArrowheads="1"/>
          </p:cNvSpPr>
          <p:nvPr/>
        </p:nvSpPr>
        <p:spPr bwMode="auto">
          <a:xfrm>
            <a:off x="1919288" y="4673204"/>
            <a:ext cx="26194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3" name="Rectangle 390"/>
          <p:cNvSpPr>
            <a:spLocks noChangeArrowheads="1"/>
          </p:cNvSpPr>
          <p:nvPr/>
        </p:nvSpPr>
        <p:spPr bwMode="auto">
          <a:xfrm>
            <a:off x="1916906" y="4669632"/>
            <a:ext cx="28575" cy="27385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4" name="Rectangle 391"/>
          <p:cNvSpPr>
            <a:spLocks noChangeArrowheads="1"/>
          </p:cNvSpPr>
          <p:nvPr/>
        </p:nvSpPr>
        <p:spPr bwMode="auto">
          <a:xfrm>
            <a:off x="1953816" y="4619625"/>
            <a:ext cx="25003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5" name="Rectangle 392"/>
          <p:cNvSpPr>
            <a:spLocks noChangeArrowheads="1"/>
          </p:cNvSpPr>
          <p:nvPr/>
        </p:nvSpPr>
        <p:spPr bwMode="auto">
          <a:xfrm>
            <a:off x="1951435" y="4616054"/>
            <a:ext cx="33338" cy="28575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6" name="Rectangle 393"/>
          <p:cNvSpPr>
            <a:spLocks noChangeArrowheads="1"/>
          </p:cNvSpPr>
          <p:nvPr/>
        </p:nvSpPr>
        <p:spPr bwMode="auto">
          <a:xfrm>
            <a:off x="1994297" y="4189810"/>
            <a:ext cx="23813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7" name="Rectangle 394"/>
          <p:cNvSpPr>
            <a:spLocks noChangeArrowheads="1"/>
          </p:cNvSpPr>
          <p:nvPr/>
        </p:nvSpPr>
        <p:spPr bwMode="auto">
          <a:xfrm>
            <a:off x="1981201" y="4183856"/>
            <a:ext cx="30956" cy="2976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8" name="Rectangle 395"/>
          <p:cNvSpPr>
            <a:spLocks noChangeArrowheads="1"/>
          </p:cNvSpPr>
          <p:nvPr/>
        </p:nvSpPr>
        <p:spPr bwMode="auto">
          <a:xfrm>
            <a:off x="2045494" y="3951685"/>
            <a:ext cx="26194" cy="1905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9" name="Rectangle 396"/>
          <p:cNvSpPr>
            <a:spLocks noChangeArrowheads="1"/>
          </p:cNvSpPr>
          <p:nvPr/>
        </p:nvSpPr>
        <p:spPr bwMode="auto">
          <a:xfrm>
            <a:off x="2035969" y="3946922"/>
            <a:ext cx="29766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0" name="Rectangle 397"/>
          <p:cNvSpPr>
            <a:spLocks noChangeArrowheads="1"/>
          </p:cNvSpPr>
          <p:nvPr/>
        </p:nvSpPr>
        <p:spPr bwMode="auto">
          <a:xfrm>
            <a:off x="2121694" y="3274219"/>
            <a:ext cx="28575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1" name="Rectangle 398"/>
          <p:cNvSpPr>
            <a:spLocks noChangeArrowheads="1"/>
          </p:cNvSpPr>
          <p:nvPr/>
        </p:nvSpPr>
        <p:spPr bwMode="auto">
          <a:xfrm>
            <a:off x="2106216" y="3281363"/>
            <a:ext cx="28575" cy="2738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2" name="Rectangle 399"/>
          <p:cNvSpPr>
            <a:spLocks noChangeArrowheads="1"/>
          </p:cNvSpPr>
          <p:nvPr/>
        </p:nvSpPr>
        <p:spPr bwMode="auto">
          <a:xfrm>
            <a:off x="2164557" y="3434954"/>
            <a:ext cx="26194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3" name="Rectangle 400"/>
          <p:cNvSpPr>
            <a:spLocks noChangeArrowheads="1"/>
          </p:cNvSpPr>
          <p:nvPr/>
        </p:nvSpPr>
        <p:spPr bwMode="auto">
          <a:xfrm>
            <a:off x="2158604" y="3430191"/>
            <a:ext cx="29765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4" name="Rectangle 401"/>
          <p:cNvSpPr>
            <a:spLocks noChangeArrowheads="1"/>
          </p:cNvSpPr>
          <p:nvPr/>
        </p:nvSpPr>
        <p:spPr bwMode="auto">
          <a:xfrm>
            <a:off x="2202657" y="3193257"/>
            <a:ext cx="26194" cy="1786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5" name="Rectangle 402"/>
          <p:cNvSpPr>
            <a:spLocks noChangeArrowheads="1"/>
          </p:cNvSpPr>
          <p:nvPr/>
        </p:nvSpPr>
        <p:spPr bwMode="auto">
          <a:xfrm>
            <a:off x="2193131" y="3188494"/>
            <a:ext cx="29766" cy="2738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6" name="Rectangle 403"/>
          <p:cNvSpPr>
            <a:spLocks noChangeArrowheads="1"/>
          </p:cNvSpPr>
          <p:nvPr/>
        </p:nvSpPr>
        <p:spPr bwMode="auto">
          <a:xfrm>
            <a:off x="2420541" y="3288506"/>
            <a:ext cx="27384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7" name="Rectangle 404"/>
          <p:cNvSpPr>
            <a:spLocks noChangeArrowheads="1"/>
          </p:cNvSpPr>
          <p:nvPr/>
        </p:nvSpPr>
        <p:spPr bwMode="auto">
          <a:xfrm>
            <a:off x="2403872" y="3278981"/>
            <a:ext cx="32147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8" name="Rectangle 405"/>
          <p:cNvSpPr>
            <a:spLocks noChangeArrowheads="1"/>
          </p:cNvSpPr>
          <p:nvPr/>
        </p:nvSpPr>
        <p:spPr bwMode="auto">
          <a:xfrm>
            <a:off x="2720579" y="2817019"/>
            <a:ext cx="26194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9" name="Rectangle 406"/>
          <p:cNvSpPr>
            <a:spLocks noChangeArrowheads="1"/>
          </p:cNvSpPr>
          <p:nvPr/>
        </p:nvSpPr>
        <p:spPr bwMode="auto">
          <a:xfrm>
            <a:off x="2709863" y="2814638"/>
            <a:ext cx="30956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0" name="Rectangle 407"/>
          <p:cNvSpPr>
            <a:spLocks noChangeArrowheads="1"/>
          </p:cNvSpPr>
          <p:nvPr/>
        </p:nvSpPr>
        <p:spPr bwMode="auto">
          <a:xfrm>
            <a:off x="3019425" y="3426619"/>
            <a:ext cx="25004" cy="2143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1" name="Rectangle 408"/>
          <p:cNvSpPr>
            <a:spLocks noChangeArrowheads="1"/>
          </p:cNvSpPr>
          <p:nvPr/>
        </p:nvSpPr>
        <p:spPr bwMode="auto">
          <a:xfrm>
            <a:off x="3013473" y="3409950"/>
            <a:ext cx="30956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2" name="Rectangle 409"/>
          <p:cNvSpPr>
            <a:spLocks noChangeArrowheads="1"/>
          </p:cNvSpPr>
          <p:nvPr/>
        </p:nvSpPr>
        <p:spPr bwMode="auto">
          <a:xfrm>
            <a:off x="3131344" y="3246835"/>
            <a:ext cx="27385" cy="1905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3" name="Rectangle 410"/>
          <p:cNvSpPr>
            <a:spLocks noChangeArrowheads="1"/>
          </p:cNvSpPr>
          <p:nvPr/>
        </p:nvSpPr>
        <p:spPr bwMode="auto">
          <a:xfrm>
            <a:off x="3119437" y="3242072"/>
            <a:ext cx="33338" cy="2738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4" name="Rectangle 411"/>
          <p:cNvSpPr>
            <a:spLocks noChangeArrowheads="1"/>
          </p:cNvSpPr>
          <p:nvPr/>
        </p:nvSpPr>
        <p:spPr bwMode="auto">
          <a:xfrm>
            <a:off x="3619500" y="3806429"/>
            <a:ext cx="26194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5" name="Rectangle 412"/>
          <p:cNvSpPr>
            <a:spLocks noChangeArrowheads="1"/>
          </p:cNvSpPr>
          <p:nvPr/>
        </p:nvSpPr>
        <p:spPr bwMode="auto">
          <a:xfrm>
            <a:off x="3602832" y="3801666"/>
            <a:ext cx="30956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6" name="Rectangle 413"/>
          <p:cNvSpPr>
            <a:spLocks noChangeArrowheads="1"/>
          </p:cNvSpPr>
          <p:nvPr/>
        </p:nvSpPr>
        <p:spPr bwMode="auto">
          <a:xfrm>
            <a:off x="4069557" y="2534842"/>
            <a:ext cx="27385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7" name="Rectangle 414"/>
          <p:cNvSpPr>
            <a:spLocks noChangeArrowheads="1"/>
          </p:cNvSpPr>
          <p:nvPr/>
        </p:nvSpPr>
        <p:spPr bwMode="auto">
          <a:xfrm>
            <a:off x="4055269" y="2531269"/>
            <a:ext cx="27385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8" name="Rectangle 415"/>
          <p:cNvSpPr>
            <a:spLocks noChangeArrowheads="1"/>
          </p:cNvSpPr>
          <p:nvPr/>
        </p:nvSpPr>
        <p:spPr bwMode="auto">
          <a:xfrm>
            <a:off x="1801416" y="4661298"/>
            <a:ext cx="46434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9" name="Rectangle 416"/>
          <p:cNvSpPr>
            <a:spLocks noChangeArrowheads="1"/>
          </p:cNvSpPr>
          <p:nvPr/>
        </p:nvSpPr>
        <p:spPr bwMode="auto">
          <a:xfrm>
            <a:off x="1799035" y="4657725"/>
            <a:ext cx="51197" cy="2738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0" name="Rectangle 417"/>
          <p:cNvSpPr>
            <a:spLocks noChangeArrowheads="1"/>
          </p:cNvSpPr>
          <p:nvPr/>
        </p:nvSpPr>
        <p:spPr bwMode="auto">
          <a:xfrm>
            <a:off x="1896667" y="4652963"/>
            <a:ext cx="48815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1" name="Rectangle 418"/>
          <p:cNvSpPr>
            <a:spLocks noChangeArrowheads="1"/>
          </p:cNvSpPr>
          <p:nvPr/>
        </p:nvSpPr>
        <p:spPr bwMode="auto">
          <a:xfrm>
            <a:off x="1894285" y="4649391"/>
            <a:ext cx="51197" cy="2738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2" name="Rectangle 419"/>
          <p:cNvSpPr>
            <a:spLocks noChangeArrowheads="1"/>
          </p:cNvSpPr>
          <p:nvPr/>
        </p:nvSpPr>
        <p:spPr bwMode="auto">
          <a:xfrm>
            <a:off x="1972866" y="4681538"/>
            <a:ext cx="45244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3" name="Rectangle 420"/>
          <p:cNvSpPr>
            <a:spLocks noChangeArrowheads="1"/>
          </p:cNvSpPr>
          <p:nvPr/>
        </p:nvSpPr>
        <p:spPr bwMode="auto">
          <a:xfrm>
            <a:off x="1970485" y="4676775"/>
            <a:ext cx="51197" cy="29766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4" name="Rectangle 421"/>
          <p:cNvSpPr>
            <a:spLocks noChangeArrowheads="1"/>
          </p:cNvSpPr>
          <p:nvPr/>
        </p:nvSpPr>
        <p:spPr bwMode="auto">
          <a:xfrm>
            <a:off x="2045494" y="4491038"/>
            <a:ext cx="47625" cy="2143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5" name="Rectangle 422"/>
          <p:cNvSpPr>
            <a:spLocks noChangeArrowheads="1"/>
          </p:cNvSpPr>
          <p:nvPr/>
        </p:nvSpPr>
        <p:spPr bwMode="auto">
          <a:xfrm>
            <a:off x="2044303" y="4488657"/>
            <a:ext cx="51197" cy="2619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6" name="Rectangle 423"/>
          <p:cNvSpPr>
            <a:spLocks noChangeArrowheads="1"/>
          </p:cNvSpPr>
          <p:nvPr/>
        </p:nvSpPr>
        <p:spPr bwMode="auto">
          <a:xfrm>
            <a:off x="2099072" y="4375548"/>
            <a:ext cx="51197" cy="2143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7" name="Rectangle 424"/>
          <p:cNvSpPr>
            <a:spLocks noChangeArrowheads="1"/>
          </p:cNvSpPr>
          <p:nvPr/>
        </p:nvSpPr>
        <p:spPr bwMode="auto">
          <a:xfrm>
            <a:off x="2096691" y="4371975"/>
            <a:ext cx="54769" cy="2500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8" name="Rectangle 425"/>
          <p:cNvSpPr>
            <a:spLocks noChangeArrowheads="1"/>
          </p:cNvSpPr>
          <p:nvPr/>
        </p:nvSpPr>
        <p:spPr bwMode="auto">
          <a:xfrm>
            <a:off x="2199085" y="3390900"/>
            <a:ext cx="45244" cy="1905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9" name="Rectangle 426"/>
          <p:cNvSpPr>
            <a:spLocks noChangeArrowheads="1"/>
          </p:cNvSpPr>
          <p:nvPr/>
        </p:nvSpPr>
        <p:spPr bwMode="auto">
          <a:xfrm>
            <a:off x="2195513" y="3384948"/>
            <a:ext cx="51197" cy="30956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0" name="Rectangle 427"/>
          <p:cNvSpPr>
            <a:spLocks noChangeArrowheads="1"/>
          </p:cNvSpPr>
          <p:nvPr/>
        </p:nvSpPr>
        <p:spPr bwMode="auto">
          <a:xfrm>
            <a:off x="2399110" y="3009900"/>
            <a:ext cx="48815" cy="20241"/>
          </a:xfrm>
          <a:prstGeom prst="rect">
            <a:avLst/>
          </a:prstGeom>
          <a:solidFill>
            <a:srgbClr val="B9DC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1" name="Rectangle 428"/>
          <p:cNvSpPr>
            <a:spLocks noChangeArrowheads="1"/>
          </p:cNvSpPr>
          <p:nvPr/>
        </p:nvSpPr>
        <p:spPr bwMode="auto">
          <a:xfrm>
            <a:off x="2396728" y="3003947"/>
            <a:ext cx="51197" cy="2738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2" name="Rectangle 429"/>
          <p:cNvSpPr>
            <a:spLocks noChangeArrowheads="1"/>
          </p:cNvSpPr>
          <p:nvPr/>
        </p:nvSpPr>
        <p:spPr bwMode="auto">
          <a:xfrm>
            <a:off x="2661048" y="2897981"/>
            <a:ext cx="48815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3" name="Rectangle 430"/>
          <p:cNvSpPr>
            <a:spLocks noChangeArrowheads="1"/>
          </p:cNvSpPr>
          <p:nvPr/>
        </p:nvSpPr>
        <p:spPr bwMode="auto">
          <a:xfrm>
            <a:off x="2658666" y="2894410"/>
            <a:ext cx="53578" cy="2857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4" name="Rectangle 431"/>
          <p:cNvSpPr>
            <a:spLocks noChangeArrowheads="1"/>
          </p:cNvSpPr>
          <p:nvPr/>
        </p:nvSpPr>
        <p:spPr bwMode="auto">
          <a:xfrm>
            <a:off x="2771776" y="2250281"/>
            <a:ext cx="50006" cy="19050"/>
          </a:xfrm>
          <a:prstGeom prst="rect">
            <a:avLst/>
          </a:prstGeom>
          <a:solidFill>
            <a:srgbClr val="B9DC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5" name="Rectangle 432"/>
          <p:cNvSpPr>
            <a:spLocks noChangeArrowheads="1"/>
          </p:cNvSpPr>
          <p:nvPr/>
        </p:nvSpPr>
        <p:spPr bwMode="auto">
          <a:xfrm>
            <a:off x="2771776" y="2244329"/>
            <a:ext cx="50006" cy="2976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6" name="Rectangle 433"/>
          <p:cNvSpPr>
            <a:spLocks noChangeArrowheads="1"/>
          </p:cNvSpPr>
          <p:nvPr/>
        </p:nvSpPr>
        <p:spPr bwMode="auto">
          <a:xfrm>
            <a:off x="3448050" y="2843213"/>
            <a:ext cx="48816" cy="19050"/>
          </a:xfrm>
          <a:prstGeom prst="rect">
            <a:avLst/>
          </a:prstGeom>
          <a:solidFill>
            <a:srgbClr val="B9DC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7" name="Rectangle 434"/>
          <p:cNvSpPr>
            <a:spLocks noChangeArrowheads="1"/>
          </p:cNvSpPr>
          <p:nvPr/>
        </p:nvSpPr>
        <p:spPr bwMode="auto">
          <a:xfrm>
            <a:off x="3446860" y="2837260"/>
            <a:ext cx="52388" cy="2857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8" name="Rectangle 435"/>
          <p:cNvSpPr>
            <a:spLocks noChangeArrowheads="1"/>
          </p:cNvSpPr>
          <p:nvPr/>
        </p:nvSpPr>
        <p:spPr bwMode="auto">
          <a:xfrm>
            <a:off x="4114800" y="2819400"/>
            <a:ext cx="52388" cy="2738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9" name="Rectangle 436"/>
          <p:cNvSpPr>
            <a:spLocks noChangeArrowheads="1"/>
          </p:cNvSpPr>
          <p:nvPr/>
        </p:nvSpPr>
        <p:spPr bwMode="auto">
          <a:xfrm>
            <a:off x="2532460" y="4736307"/>
            <a:ext cx="271463" cy="13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10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0" name="Rectangle 437"/>
          <p:cNvSpPr>
            <a:spLocks noChangeArrowheads="1"/>
          </p:cNvSpPr>
          <p:nvPr/>
        </p:nvSpPr>
        <p:spPr bwMode="auto">
          <a:xfrm>
            <a:off x="3259931" y="4736307"/>
            <a:ext cx="271463" cy="13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20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1" name="Rectangle 438"/>
          <p:cNvSpPr>
            <a:spLocks noChangeArrowheads="1"/>
          </p:cNvSpPr>
          <p:nvPr/>
        </p:nvSpPr>
        <p:spPr bwMode="auto">
          <a:xfrm>
            <a:off x="3999310" y="4736306"/>
            <a:ext cx="27265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30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2" name="Rectangle 439"/>
          <p:cNvSpPr>
            <a:spLocks noChangeArrowheads="1"/>
          </p:cNvSpPr>
          <p:nvPr/>
        </p:nvSpPr>
        <p:spPr bwMode="auto">
          <a:xfrm>
            <a:off x="4758929" y="4736306"/>
            <a:ext cx="275034" cy="30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40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3" name="Rectangle 440"/>
          <p:cNvSpPr>
            <a:spLocks noChangeArrowheads="1"/>
          </p:cNvSpPr>
          <p:nvPr/>
        </p:nvSpPr>
        <p:spPr bwMode="auto">
          <a:xfrm>
            <a:off x="5509022" y="4736306"/>
            <a:ext cx="2762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50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4" name="Rectangle 441"/>
          <p:cNvSpPr>
            <a:spLocks noChangeArrowheads="1"/>
          </p:cNvSpPr>
          <p:nvPr/>
        </p:nvSpPr>
        <p:spPr bwMode="auto">
          <a:xfrm>
            <a:off x="6248400" y="4736306"/>
            <a:ext cx="273844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60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5" name="Line 442"/>
          <p:cNvSpPr>
            <a:spLocks noChangeShapeType="1"/>
          </p:cNvSpPr>
          <p:nvPr/>
        </p:nvSpPr>
        <p:spPr bwMode="auto">
          <a:xfrm flipV="1">
            <a:off x="5517357" y="3689747"/>
            <a:ext cx="531019" cy="57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06" name="Line 443"/>
          <p:cNvSpPr>
            <a:spLocks noChangeShapeType="1"/>
          </p:cNvSpPr>
          <p:nvPr/>
        </p:nvSpPr>
        <p:spPr bwMode="auto">
          <a:xfrm>
            <a:off x="6042423" y="3686176"/>
            <a:ext cx="272653" cy="4500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07" name="Oval 444"/>
          <p:cNvSpPr>
            <a:spLocks noChangeArrowheads="1"/>
          </p:cNvSpPr>
          <p:nvPr/>
        </p:nvSpPr>
        <p:spPr bwMode="auto">
          <a:xfrm>
            <a:off x="6281738" y="4104085"/>
            <a:ext cx="30956" cy="55959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08" name="Oval 445"/>
          <p:cNvSpPr>
            <a:spLocks noChangeArrowheads="1"/>
          </p:cNvSpPr>
          <p:nvPr/>
        </p:nvSpPr>
        <p:spPr bwMode="auto">
          <a:xfrm>
            <a:off x="6285310" y="4100512"/>
            <a:ext cx="35719" cy="6310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09" name="Line 446"/>
          <p:cNvSpPr>
            <a:spLocks noChangeShapeType="1"/>
          </p:cNvSpPr>
          <p:nvPr/>
        </p:nvSpPr>
        <p:spPr bwMode="auto">
          <a:xfrm>
            <a:off x="3857625" y="4250531"/>
            <a:ext cx="633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46510" name="Freeform 447"/>
          <p:cNvSpPr>
            <a:spLocks/>
          </p:cNvSpPr>
          <p:nvPr/>
        </p:nvSpPr>
        <p:spPr bwMode="auto">
          <a:xfrm>
            <a:off x="4458891" y="4210050"/>
            <a:ext cx="32147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11" name="Line 448"/>
          <p:cNvSpPr>
            <a:spLocks noChangeShapeType="1"/>
          </p:cNvSpPr>
          <p:nvPr/>
        </p:nvSpPr>
        <p:spPr bwMode="auto">
          <a:xfrm flipV="1">
            <a:off x="2705100" y="4418410"/>
            <a:ext cx="191691" cy="55959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2" name="Line 449"/>
          <p:cNvSpPr>
            <a:spLocks noChangeShapeType="1"/>
          </p:cNvSpPr>
          <p:nvPr/>
        </p:nvSpPr>
        <p:spPr bwMode="auto">
          <a:xfrm>
            <a:off x="2896791" y="4418410"/>
            <a:ext cx="76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3" name="Line 450"/>
          <p:cNvSpPr>
            <a:spLocks noChangeShapeType="1"/>
          </p:cNvSpPr>
          <p:nvPr/>
        </p:nvSpPr>
        <p:spPr bwMode="auto">
          <a:xfrm>
            <a:off x="2972991" y="4418410"/>
            <a:ext cx="114300" cy="170259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4" name="Line 451"/>
          <p:cNvSpPr>
            <a:spLocks noChangeShapeType="1"/>
          </p:cNvSpPr>
          <p:nvPr/>
        </p:nvSpPr>
        <p:spPr bwMode="auto">
          <a:xfrm flipV="1">
            <a:off x="3087291" y="4531519"/>
            <a:ext cx="227409" cy="5715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5" name="Line 452"/>
          <p:cNvSpPr>
            <a:spLocks noChangeShapeType="1"/>
          </p:cNvSpPr>
          <p:nvPr/>
        </p:nvSpPr>
        <p:spPr bwMode="auto">
          <a:xfrm>
            <a:off x="3314700" y="4531519"/>
            <a:ext cx="415529" cy="1143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6" name="Line 453"/>
          <p:cNvSpPr>
            <a:spLocks noChangeShapeType="1"/>
          </p:cNvSpPr>
          <p:nvPr/>
        </p:nvSpPr>
        <p:spPr bwMode="auto">
          <a:xfrm>
            <a:off x="3908823" y="2794397"/>
            <a:ext cx="645319" cy="62269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7" name="Rectangle 454"/>
          <p:cNvSpPr>
            <a:spLocks noChangeArrowheads="1"/>
          </p:cNvSpPr>
          <p:nvPr/>
        </p:nvSpPr>
        <p:spPr bwMode="auto">
          <a:xfrm>
            <a:off x="4516041" y="3353992"/>
            <a:ext cx="35719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18" name="Rectangle 455"/>
          <p:cNvSpPr>
            <a:spLocks noChangeArrowheads="1"/>
          </p:cNvSpPr>
          <p:nvPr/>
        </p:nvSpPr>
        <p:spPr bwMode="auto">
          <a:xfrm>
            <a:off x="4514850" y="3350419"/>
            <a:ext cx="39291" cy="750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19" name="Line 456"/>
          <p:cNvSpPr>
            <a:spLocks noChangeShapeType="1"/>
          </p:cNvSpPr>
          <p:nvPr/>
        </p:nvSpPr>
        <p:spPr bwMode="auto">
          <a:xfrm>
            <a:off x="6048375" y="4429125"/>
            <a:ext cx="340519" cy="4524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46520" name="Group 457"/>
          <p:cNvGrpSpPr>
            <a:grpSpLocks/>
          </p:cNvGrpSpPr>
          <p:nvPr/>
        </p:nvGrpSpPr>
        <p:grpSpPr bwMode="auto">
          <a:xfrm>
            <a:off x="6351985" y="4431507"/>
            <a:ext cx="33338" cy="65485"/>
            <a:chOff x="5890" y="3004"/>
            <a:chExt cx="44" cy="54"/>
          </a:xfrm>
        </p:grpSpPr>
        <p:sp>
          <p:nvSpPr>
            <p:cNvPr id="46647" name="Line 458"/>
            <p:cNvSpPr>
              <a:spLocks noChangeShapeType="1"/>
            </p:cNvSpPr>
            <p:nvPr/>
          </p:nvSpPr>
          <p:spPr bwMode="auto">
            <a:xfrm flipH="1" flipV="1">
              <a:off x="5890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8" name="Line 459"/>
            <p:cNvSpPr>
              <a:spLocks noChangeShapeType="1"/>
            </p:cNvSpPr>
            <p:nvPr/>
          </p:nvSpPr>
          <p:spPr bwMode="auto">
            <a:xfrm>
              <a:off x="5912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9" name="Line 460"/>
            <p:cNvSpPr>
              <a:spLocks noChangeShapeType="1"/>
            </p:cNvSpPr>
            <p:nvPr/>
          </p:nvSpPr>
          <p:spPr bwMode="auto">
            <a:xfrm flipH="1">
              <a:off x="5890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0" name="Line 461"/>
            <p:cNvSpPr>
              <a:spLocks noChangeShapeType="1"/>
            </p:cNvSpPr>
            <p:nvPr/>
          </p:nvSpPr>
          <p:spPr bwMode="auto">
            <a:xfrm flipV="1">
              <a:off x="5912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1" name="Line 462"/>
            <p:cNvSpPr>
              <a:spLocks noChangeShapeType="1"/>
            </p:cNvSpPr>
            <p:nvPr/>
          </p:nvSpPr>
          <p:spPr bwMode="auto">
            <a:xfrm flipV="1">
              <a:off x="5912" y="3004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2" name="Line 463"/>
            <p:cNvSpPr>
              <a:spLocks noChangeShapeType="1"/>
            </p:cNvSpPr>
            <p:nvPr/>
          </p:nvSpPr>
          <p:spPr bwMode="auto">
            <a:xfrm>
              <a:off x="5912" y="3031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521" name="Line 464"/>
          <p:cNvSpPr>
            <a:spLocks noChangeShapeType="1"/>
          </p:cNvSpPr>
          <p:nvPr/>
        </p:nvSpPr>
        <p:spPr bwMode="auto">
          <a:xfrm>
            <a:off x="3464719" y="3567113"/>
            <a:ext cx="608410" cy="3976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2" name="Line 465"/>
          <p:cNvSpPr>
            <a:spLocks noChangeShapeType="1"/>
          </p:cNvSpPr>
          <p:nvPr/>
        </p:nvSpPr>
        <p:spPr bwMode="auto">
          <a:xfrm flipV="1">
            <a:off x="2969419" y="4380310"/>
            <a:ext cx="0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3" name="Line 466"/>
          <p:cNvSpPr>
            <a:spLocks noChangeShapeType="1"/>
          </p:cNvSpPr>
          <p:nvPr/>
        </p:nvSpPr>
        <p:spPr bwMode="auto">
          <a:xfrm>
            <a:off x="2969419" y="4421982"/>
            <a:ext cx="0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4" name="Line 467"/>
          <p:cNvSpPr>
            <a:spLocks noChangeShapeType="1"/>
          </p:cNvSpPr>
          <p:nvPr/>
        </p:nvSpPr>
        <p:spPr bwMode="auto">
          <a:xfrm flipH="1">
            <a:off x="2947988" y="4421981"/>
            <a:ext cx="21431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5" name="Line 468"/>
          <p:cNvSpPr>
            <a:spLocks noChangeShapeType="1"/>
          </p:cNvSpPr>
          <p:nvPr/>
        </p:nvSpPr>
        <p:spPr bwMode="auto">
          <a:xfrm>
            <a:off x="2969419" y="4421981"/>
            <a:ext cx="21431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6" name="Line 469"/>
          <p:cNvSpPr>
            <a:spLocks noChangeShapeType="1"/>
          </p:cNvSpPr>
          <p:nvPr/>
        </p:nvSpPr>
        <p:spPr bwMode="auto">
          <a:xfrm flipV="1">
            <a:off x="3089673" y="4531519"/>
            <a:ext cx="2381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7" name="Line 470"/>
          <p:cNvSpPr>
            <a:spLocks noChangeShapeType="1"/>
          </p:cNvSpPr>
          <p:nvPr/>
        </p:nvSpPr>
        <p:spPr bwMode="auto">
          <a:xfrm>
            <a:off x="3089673" y="4572000"/>
            <a:ext cx="2381" cy="428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8" name="Line 471"/>
          <p:cNvSpPr>
            <a:spLocks noChangeShapeType="1"/>
          </p:cNvSpPr>
          <p:nvPr/>
        </p:nvSpPr>
        <p:spPr bwMode="auto">
          <a:xfrm flipH="1">
            <a:off x="3068242" y="4572000"/>
            <a:ext cx="21431" cy="11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9" name="Line 472"/>
          <p:cNvSpPr>
            <a:spLocks noChangeShapeType="1"/>
          </p:cNvSpPr>
          <p:nvPr/>
        </p:nvSpPr>
        <p:spPr bwMode="auto">
          <a:xfrm>
            <a:off x="3089673" y="4572000"/>
            <a:ext cx="21431" cy="11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0" name="Freeform 473"/>
          <p:cNvSpPr>
            <a:spLocks/>
          </p:cNvSpPr>
          <p:nvPr/>
        </p:nvSpPr>
        <p:spPr bwMode="auto">
          <a:xfrm>
            <a:off x="4049316" y="3923110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31" name="Line 474"/>
          <p:cNvSpPr>
            <a:spLocks noChangeShapeType="1"/>
          </p:cNvSpPr>
          <p:nvPr/>
        </p:nvSpPr>
        <p:spPr bwMode="auto">
          <a:xfrm flipV="1">
            <a:off x="3309938" y="447794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2" name="Line 475"/>
          <p:cNvSpPr>
            <a:spLocks noChangeShapeType="1"/>
          </p:cNvSpPr>
          <p:nvPr/>
        </p:nvSpPr>
        <p:spPr bwMode="auto">
          <a:xfrm>
            <a:off x="3309938" y="4518423"/>
            <a:ext cx="0" cy="4405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3" name="Line 476"/>
          <p:cNvSpPr>
            <a:spLocks noChangeShapeType="1"/>
          </p:cNvSpPr>
          <p:nvPr/>
        </p:nvSpPr>
        <p:spPr bwMode="auto">
          <a:xfrm flipH="1">
            <a:off x="3290888" y="4518423"/>
            <a:ext cx="19050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4" name="Line 477"/>
          <p:cNvSpPr>
            <a:spLocks noChangeShapeType="1"/>
          </p:cNvSpPr>
          <p:nvPr/>
        </p:nvSpPr>
        <p:spPr bwMode="auto">
          <a:xfrm>
            <a:off x="3309937" y="4518423"/>
            <a:ext cx="23813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5" name="Line 478"/>
          <p:cNvSpPr>
            <a:spLocks noChangeShapeType="1"/>
          </p:cNvSpPr>
          <p:nvPr/>
        </p:nvSpPr>
        <p:spPr bwMode="auto">
          <a:xfrm flipV="1">
            <a:off x="3717131" y="4585098"/>
            <a:ext cx="0" cy="392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6" name="Line 479"/>
          <p:cNvSpPr>
            <a:spLocks noChangeShapeType="1"/>
          </p:cNvSpPr>
          <p:nvPr/>
        </p:nvSpPr>
        <p:spPr bwMode="auto">
          <a:xfrm>
            <a:off x="3720704" y="4624388"/>
            <a:ext cx="2381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7" name="Line 480"/>
          <p:cNvSpPr>
            <a:spLocks noChangeShapeType="1"/>
          </p:cNvSpPr>
          <p:nvPr/>
        </p:nvSpPr>
        <p:spPr bwMode="auto">
          <a:xfrm flipH="1">
            <a:off x="3692129" y="4624388"/>
            <a:ext cx="28575" cy="2143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8" name="Line 481"/>
          <p:cNvSpPr>
            <a:spLocks noChangeShapeType="1"/>
          </p:cNvSpPr>
          <p:nvPr/>
        </p:nvSpPr>
        <p:spPr bwMode="auto">
          <a:xfrm>
            <a:off x="3720703" y="4624388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9" name="Line 482"/>
          <p:cNvSpPr>
            <a:spLocks noChangeShapeType="1"/>
          </p:cNvSpPr>
          <p:nvPr/>
        </p:nvSpPr>
        <p:spPr bwMode="auto">
          <a:xfrm>
            <a:off x="4491038" y="4317207"/>
            <a:ext cx="457200" cy="22741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0" name="Line 483"/>
          <p:cNvSpPr>
            <a:spLocks noChangeShapeType="1"/>
          </p:cNvSpPr>
          <p:nvPr/>
        </p:nvSpPr>
        <p:spPr bwMode="auto">
          <a:xfrm flipV="1">
            <a:off x="4948238" y="4383881"/>
            <a:ext cx="744141" cy="157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1" name="Line 484"/>
          <p:cNvSpPr>
            <a:spLocks noChangeShapeType="1"/>
          </p:cNvSpPr>
          <p:nvPr/>
        </p:nvSpPr>
        <p:spPr bwMode="auto">
          <a:xfrm flipV="1">
            <a:off x="6318647" y="4007644"/>
            <a:ext cx="456009" cy="12144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2" name="Line 485"/>
          <p:cNvSpPr>
            <a:spLocks noChangeShapeType="1"/>
          </p:cNvSpPr>
          <p:nvPr/>
        </p:nvSpPr>
        <p:spPr bwMode="auto">
          <a:xfrm>
            <a:off x="4482703" y="4235054"/>
            <a:ext cx="423863" cy="559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46543" name="Freeform 486"/>
          <p:cNvSpPr>
            <a:spLocks/>
          </p:cNvSpPr>
          <p:nvPr/>
        </p:nvSpPr>
        <p:spPr bwMode="auto">
          <a:xfrm>
            <a:off x="4882754" y="4248150"/>
            <a:ext cx="36909" cy="6310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44" name="Line 487"/>
          <p:cNvSpPr>
            <a:spLocks noChangeShapeType="1"/>
          </p:cNvSpPr>
          <p:nvPr/>
        </p:nvSpPr>
        <p:spPr bwMode="auto">
          <a:xfrm flipV="1">
            <a:off x="4064794" y="3075385"/>
            <a:ext cx="400050" cy="895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5" name="Freeform 488"/>
          <p:cNvSpPr>
            <a:spLocks/>
          </p:cNvSpPr>
          <p:nvPr/>
        </p:nvSpPr>
        <p:spPr bwMode="auto">
          <a:xfrm>
            <a:off x="4446985" y="3043238"/>
            <a:ext cx="32147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46" name="Line 489"/>
          <p:cNvSpPr>
            <a:spLocks noChangeShapeType="1"/>
          </p:cNvSpPr>
          <p:nvPr/>
        </p:nvSpPr>
        <p:spPr bwMode="auto">
          <a:xfrm flipV="1">
            <a:off x="3283744" y="3443287"/>
            <a:ext cx="837010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7" name="Rectangle 490"/>
          <p:cNvSpPr>
            <a:spLocks noChangeArrowheads="1"/>
          </p:cNvSpPr>
          <p:nvPr/>
        </p:nvSpPr>
        <p:spPr bwMode="auto">
          <a:xfrm>
            <a:off x="4096941" y="3406379"/>
            <a:ext cx="35719" cy="69056"/>
          </a:xfrm>
          <a:prstGeom prst="rect">
            <a:avLst/>
          </a:prstGeom>
          <a:solidFill>
            <a:srgbClr val="008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48" name="Rectangle 491"/>
          <p:cNvSpPr>
            <a:spLocks noChangeArrowheads="1"/>
          </p:cNvSpPr>
          <p:nvPr/>
        </p:nvSpPr>
        <p:spPr bwMode="auto">
          <a:xfrm>
            <a:off x="4092178" y="3403998"/>
            <a:ext cx="41672" cy="77390"/>
          </a:xfrm>
          <a:prstGeom prst="rect">
            <a:avLst/>
          </a:prstGeom>
          <a:solidFill>
            <a:srgbClr val="00804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49" name="Line 492"/>
          <p:cNvSpPr>
            <a:spLocks noChangeShapeType="1"/>
          </p:cNvSpPr>
          <p:nvPr/>
        </p:nvSpPr>
        <p:spPr bwMode="auto">
          <a:xfrm>
            <a:off x="4554141" y="3429000"/>
            <a:ext cx="409575" cy="452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50" name="Rectangle 493"/>
          <p:cNvSpPr>
            <a:spLocks noChangeArrowheads="1"/>
          </p:cNvSpPr>
          <p:nvPr/>
        </p:nvSpPr>
        <p:spPr bwMode="auto">
          <a:xfrm>
            <a:off x="4939904" y="3846910"/>
            <a:ext cx="36909" cy="6786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800">
              <a:latin typeface="Arial" charset="0"/>
              <a:cs typeface="Arial" charset="0"/>
            </a:endParaRPr>
          </a:p>
        </p:txBody>
      </p:sp>
      <p:grpSp>
        <p:nvGrpSpPr>
          <p:cNvPr id="46551" name="Group 494"/>
          <p:cNvGrpSpPr>
            <a:grpSpLocks/>
          </p:cNvGrpSpPr>
          <p:nvPr/>
        </p:nvGrpSpPr>
        <p:grpSpPr bwMode="auto">
          <a:xfrm>
            <a:off x="4476750" y="4314826"/>
            <a:ext cx="53579" cy="32147"/>
            <a:chOff x="3918" y="2947"/>
            <a:chExt cx="66" cy="26"/>
          </a:xfrm>
        </p:grpSpPr>
        <p:sp>
          <p:nvSpPr>
            <p:cNvPr id="46645" name="Rectangle 495"/>
            <p:cNvSpPr>
              <a:spLocks noChangeArrowheads="1"/>
            </p:cNvSpPr>
            <p:nvPr/>
          </p:nvSpPr>
          <p:spPr bwMode="auto">
            <a:xfrm>
              <a:off x="3921" y="2956"/>
              <a:ext cx="60" cy="17"/>
            </a:xfrm>
            <a:prstGeom prst="rect">
              <a:avLst/>
            </a:prstGeom>
            <a:solidFill>
              <a:srgbClr val="B9DC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46646" name="Rectangle 496"/>
            <p:cNvSpPr>
              <a:spLocks noChangeArrowheads="1"/>
            </p:cNvSpPr>
            <p:nvPr/>
          </p:nvSpPr>
          <p:spPr bwMode="auto">
            <a:xfrm>
              <a:off x="3918" y="2947"/>
              <a:ext cx="66" cy="24"/>
            </a:xfrm>
            <a:prstGeom prst="rect">
              <a:avLst/>
            </a:prstGeom>
            <a:solidFill>
              <a:srgbClr val="B9DC50"/>
            </a:solidFill>
            <a:ln w="1746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grpSp>
        <p:nvGrpSpPr>
          <p:cNvPr id="46552" name="Group 497"/>
          <p:cNvGrpSpPr>
            <a:grpSpLocks/>
          </p:cNvGrpSpPr>
          <p:nvPr/>
        </p:nvGrpSpPr>
        <p:grpSpPr bwMode="auto">
          <a:xfrm>
            <a:off x="4906566" y="4531519"/>
            <a:ext cx="54769" cy="32147"/>
            <a:chOff x="3918" y="2947"/>
            <a:chExt cx="66" cy="26"/>
          </a:xfrm>
        </p:grpSpPr>
        <p:sp>
          <p:nvSpPr>
            <p:cNvPr id="46643" name="Rectangle 498"/>
            <p:cNvSpPr>
              <a:spLocks noChangeArrowheads="1"/>
            </p:cNvSpPr>
            <p:nvPr/>
          </p:nvSpPr>
          <p:spPr bwMode="auto">
            <a:xfrm>
              <a:off x="3921" y="2956"/>
              <a:ext cx="60" cy="17"/>
            </a:xfrm>
            <a:prstGeom prst="rect">
              <a:avLst/>
            </a:prstGeom>
            <a:solidFill>
              <a:srgbClr val="B9DC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46644" name="Rectangle 499"/>
            <p:cNvSpPr>
              <a:spLocks noChangeArrowheads="1"/>
            </p:cNvSpPr>
            <p:nvPr/>
          </p:nvSpPr>
          <p:spPr bwMode="auto">
            <a:xfrm>
              <a:off x="3918" y="2947"/>
              <a:ext cx="66" cy="24"/>
            </a:xfrm>
            <a:prstGeom prst="rect">
              <a:avLst/>
            </a:prstGeom>
            <a:solidFill>
              <a:srgbClr val="B9DC50"/>
            </a:solidFill>
            <a:ln w="1746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sp>
        <p:nvSpPr>
          <p:cNvPr id="46553" name="Oval 500"/>
          <p:cNvSpPr>
            <a:spLocks noChangeArrowheads="1"/>
          </p:cNvSpPr>
          <p:nvPr/>
        </p:nvSpPr>
        <p:spPr bwMode="auto">
          <a:xfrm>
            <a:off x="6038850" y="3668316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54" name="Oval 501"/>
          <p:cNvSpPr>
            <a:spLocks noChangeArrowheads="1"/>
          </p:cNvSpPr>
          <p:nvPr/>
        </p:nvSpPr>
        <p:spPr bwMode="auto">
          <a:xfrm>
            <a:off x="6036469" y="3663554"/>
            <a:ext cx="34529" cy="6548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55" name="Oval 502"/>
          <p:cNvSpPr>
            <a:spLocks noChangeArrowheads="1"/>
          </p:cNvSpPr>
          <p:nvPr/>
        </p:nvSpPr>
        <p:spPr bwMode="auto">
          <a:xfrm>
            <a:off x="6727032" y="3982641"/>
            <a:ext cx="3095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56" name="Oval 503"/>
          <p:cNvSpPr>
            <a:spLocks noChangeArrowheads="1"/>
          </p:cNvSpPr>
          <p:nvPr/>
        </p:nvSpPr>
        <p:spPr bwMode="auto">
          <a:xfrm>
            <a:off x="6724650" y="3979069"/>
            <a:ext cx="34529" cy="6310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57" name="Line 504"/>
          <p:cNvSpPr>
            <a:spLocks noChangeShapeType="1"/>
          </p:cNvSpPr>
          <p:nvPr/>
        </p:nvSpPr>
        <p:spPr bwMode="auto">
          <a:xfrm flipV="1">
            <a:off x="6971110" y="4686301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58" name="Rectangle 505"/>
          <p:cNvSpPr>
            <a:spLocks noChangeArrowheads="1"/>
          </p:cNvSpPr>
          <p:nvPr/>
        </p:nvSpPr>
        <p:spPr bwMode="auto">
          <a:xfrm>
            <a:off x="6913960" y="4741069"/>
            <a:ext cx="3667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70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59" name="Line 506"/>
          <p:cNvSpPr>
            <a:spLocks noChangeShapeType="1"/>
          </p:cNvSpPr>
          <p:nvPr/>
        </p:nvSpPr>
        <p:spPr bwMode="auto">
          <a:xfrm>
            <a:off x="6388894" y="4474369"/>
            <a:ext cx="86558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46560" name="Group 507"/>
          <p:cNvGrpSpPr>
            <a:grpSpLocks/>
          </p:cNvGrpSpPr>
          <p:nvPr/>
        </p:nvGrpSpPr>
        <p:grpSpPr bwMode="auto">
          <a:xfrm>
            <a:off x="6767513" y="4444604"/>
            <a:ext cx="36910" cy="64294"/>
            <a:chOff x="5890" y="3004"/>
            <a:chExt cx="44" cy="54"/>
          </a:xfrm>
        </p:grpSpPr>
        <p:sp>
          <p:nvSpPr>
            <p:cNvPr id="46637" name="Line 508"/>
            <p:cNvSpPr>
              <a:spLocks noChangeShapeType="1"/>
            </p:cNvSpPr>
            <p:nvPr/>
          </p:nvSpPr>
          <p:spPr bwMode="auto">
            <a:xfrm flipH="1" flipV="1">
              <a:off x="5890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8" name="Line 509"/>
            <p:cNvSpPr>
              <a:spLocks noChangeShapeType="1"/>
            </p:cNvSpPr>
            <p:nvPr/>
          </p:nvSpPr>
          <p:spPr bwMode="auto">
            <a:xfrm>
              <a:off x="5912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9" name="Line 510"/>
            <p:cNvSpPr>
              <a:spLocks noChangeShapeType="1"/>
            </p:cNvSpPr>
            <p:nvPr/>
          </p:nvSpPr>
          <p:spPr bwMode="auto">
            <a:xfrm flipH="1">
              <a:off x="5890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0" name="Line 511"/>
            <p:cNvSpPr>
              <a:spLocks noChangeShapeType="1"/>
            </p:cNvSpPr>
            <p:nvPr/>
          </p:nvSpPr>
          <p:spPr bwMode="auto">
            <a:xfrm flipV="1">
              <a:off x="5912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1" name="Line 512"/>
            <p:cNvSpPr>
              <a:spLocks noChangeShapeType="1"/>
            </p:cNvSpPr>
            <p:nvPr/>
          </p:nvSpPr>
          <p:spPr bwMode="auto">
            <a:xfrm flipV="1">
              <a:off x="5912" y="3004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2" name="Line 513"/>
            <p:cNvSpPr>
              <a:spLocks noChangeShapeType="1"/>
            </p:cNvSpPr>
            <p:nvPr/>
          </p:nvSpPr>
          <p:spPr bwMode="auto">
            <a:xfrm>
              <a:off x="5912" y="3031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561" name="Line 514"/>
          <p:cNvSpPr>
            <a:spLocks noChangeShapeType="1"/>
          </p:cNvSpPr>
          <p:nvPr/>
        </p:nvSpPr>
        <p:spPr bwMode="auto">
          <a:xfrm>
            <a:off x="6755607" y="4005263"/>
            <a:ext cx="332185" cy="5596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62" name="Oval 515"/>
          <p:cNvSpPr>
            <a:spLocks noChangeArrowheads="1"/>
          </p:cNvSpPr>
          <p:nvPr/>
        </p:nvSpPr>
        <p:spPr bwMode="auto">
          <a:xfrm>
            <a:off x="7065169" y="4031457"/>
            <a:ext cx="29766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63" name="Oval 516"/>
          <p:cNvSpPr>
            <a:spLocks noChangeArrowheads="1"/>
          </p:cNvSpPr>
          <p:nvPr/>
        </p:nvSpPr>
        <p:spPr bwMode="auto">
          <a:xfrm>
            <a:off x="7062787" y="4026694"/>
            <a:ext cx="33338" cy="6429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grpSp>
        <p:nvGrpSpPr>
          <p:cNvPr id="46564" name="Group 517"/>
          <p:cNvGrpSpPr>
            <a:grpSpLocks/>
          </p:cNvGrpSpPr>
          <p:nvPr/>
        </p:nvGrpSpPr>
        <p:grpSpPr bwMode="auto">
          <a:xfrm>
            <a:off x="7239000" y="4441031"/>
            <a:ext cx="35719" cy="63104"/>
            <a:chOff x="5890" y="3004"/>
            <a:chExt cx="44" cy="54"/>
          </a:xfrm>
        </p:grpSpPr>
        <p:sp>
          <p:nvSpPr>
            <p:cNvPr id="46631" name="Line 518"/>
            <p:cNvSpPr>
              <a:spLocks noChangeShapeType="1"/>
            </p:cNvSpPr>
            <p:nvPr/>
          </p:nvSpPr>
          <p:spPr bwMode="auto">
            <a:xfrm flipH="1" flipV="1">
              <a:off x="5890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2" name="Line 519"/>
            <p:cNvSpPr>
              <a:spLocks noChangeShapeType="1"/>
            </p:cNvSpPr>
            <p:nvPr/>
          </p:nvSpPr>
          <p:spPr bwMode="auto">
            <a:xfrm>
              <a:off x="5912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3" name="Line 520"/>
            <p:cNvSpPr>
              <a:spLocks noChangeShapeType="1"/>
            </p:cNvSpPr>
            <p:nvPr/>
          </p:nvSpPr>
          <p:spPr bwMode="auto">
            <a:xfrm flipH="1">
              <a:off x="5890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4" name="Line 521"/>
            <p:cNvSpPr>
              <a:spLocks noChangeShapeType="1"/>
            </p:cNvSpPr>
            <p:nvPr/>
          </p:nvSpPr>
          <p:spPr bwMode="auto">
            <a:xfrm flipV="1">
              <a:off x="5912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5" name="Line 522"/>
            <p:cNvSpPr>
              <a:spLocks noChangeShapeType="1"/>
            </p:cNvSpPr>
            <p:nvPr/>
          </p:nvSpPr>
          <p:spPr bwMode="auto">
            <a:xfrm flipV="1">
              <a:off x="5912" y="3004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6" name="Line 523"/>
            <p:cNvSpPr>
              <a:spLocks noChangeShapeType="1"/>
            </p:cNvSpPr>
            <p:nvPr/>
          </p:nvSpPr>
          <p:spPr bwMode="auto">
            <a:xfrm>
              <a:off x="5912" y="3031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565" name="Line 524"/>
          <p:cNvSpPr>
            <a:spLocks noChangeShapeType="1"/>
          </p:cNvSpPr>
          <p:nvPr/>
        </p:nvSpPr>
        <p:spPr bwMode="auto">
          <a:xfrm>
            <a:off x="1803798" y="2557463"/>
            <a:ext cx="88106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566" name="Line 525"/>
          <p:cNvSpPr>
            <a:spLocks noChangeShapeType="1"/>
          </p:cNvSpPr>
          <p:nvPr/>
        </p:nvSpPr>
        <p:spPr bwMode="auto">
          <a:xfrm>
            <a:off x="1828800" y="3165872"/>
            <a:ext cx="90488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567" name="Line 526"/>
          <p:cNvSpPr>
            <a:spLocks noChangeShapeType="1"/>
          </p:cNvSpPr>
          <p:nvPr/>
        </p:nvSpPr>
        <p:spPr bwMode="auto">
          <a:xfrm>
            <a:off x="1810941" y="3761185"/>
            <a:ext cx="89297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568" name="Line 527"/>
          <p:cNvSpPr>
            <a:spLocks noChangeShapeType="1"/>
          </p:cNvSpPr>
          <p:nvPr/>
        </p:nvSpPr>
        <p:spPr bwMode="auto">
          <a:xfrm>
            <a:off x="1803798" y="4386263"/>
            <a:ext cx="881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569" name="Line 528"/>
          <p:cNvSpPr>
            <a:spLocks noChangeShapeType="1"/>
          </p:cNvSpPr>
          <p:nvPr/>
        </p:nvSpPr>
        <p:spPr bwMode="auto">
          <a:xfrm>
            <a:off x="5655469" y="4404122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46570" name="Group 529"/>
          <p:cNvGrpSpPr>
            <a:grpSpLocks/>
          </p:cNvGrpSpPr>
          <p:nvPr/>
        </p:nvGrpSpPr>
        <p:grpSpPr bwMode="auto">
          <a:xfrm>
            <a:off x="5662612" y="4389835"/>
            <a:ext cx="53579" cy="32147"/>
            <a:chOff x="3918" y="2947"/>
            <a:chExt cx="66" cy="26"/>
          </a:xfrm>
        </p:grpSpPr>
        <p:sp>
          <p:nvSpPr>
            <p:cNvPr id="46629" name="Rectangle 530"/>
            <p:cNvSpPr>
              <a:spLocks noChangeArrowheads="1"/>
            </p:cNvSpPr>
            <p:nvPr/>
          </p:nvSpPr>
          <p:spPr bwMode="auto">
            <a:xfrm>
              <a:off x="3921" y="2956"/>
              <a:ext cx="60" cy="17"/>
            </a:xfrm>
            <a:prstGeom prst="rect">
              <a:avLst/>
            </a:prstGeom>
            <a:solidFill>
              <a:srgbClr val="B9DC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46630" name="Rectangle 531"/>
            <p:cNvSpPr>
              <a:spLocks noChangeArrowheads="1"/>
            </p:cNvSpPr>
            <p:nvPr/>
          </p:nvSpPr>
          <p:spPr bwMode="auto">
            <a:xfrm>
              <a:off x="3918" y="2947"/>
              <a:ext cx="66" cy="24"/>
            </a:xfrm>
            <a:prstGeom prst="rect">
              <a:avLst/>
            </a:prstGeom>
            <a:solidFill>
              <a:srgbClr val="B9DC50"/>
            </a:solidFill>
            <a:ln w="1746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grpSp>
        <p:nvGrpSpPr>
          <p:cNvPr id="46571" name="Group 532"/>
          <p:cNvGrpSpPr>
            <a:grpSpLocks/>
          </p:cNvGrpSpPr>
          <p:nvPr/>
        </p:nvGrpSpPr>
        <p:grpSpPr bwMode="auto">
          <a:xfrm>
            <a:off x="6271023" y="4375547"/>
            <a:ext cx="53578" cy="32147"/>
            <a:chOff x="3918" y="2947"/>
            <a:chExt cx="66" cy="26"/>
          </a:xfrm>
        </p:grpSpPr>
        <p:sp>
          <p:nvSpPr>
            <p:cNvPr id="46627" name="Rectangle 533"/>
            <p:cNvSpPr>
              <a:spLocks noChangeArrowheads="1"/>
            </p:cNvSpPr>
            <p:nvPr/>
          </p:nvSpPr>
          <p:spPr bwMode="auto">
            <a:xfrm>
              <a:off x="3921" y="2956"/>
              <a:ext cx="60" cy="17"/>
            </a:xfrm>
            <a:prstGeom prst="rect">
              <a:avLst/>
            </a:prstGeom>
            <a:solidFill>
              <a:srgbClr val="B9DC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46628" name="Rectangle 534"/>
            <p:cNvSpPr>
              <a:spLocks noChangeArrowheads="1"/>
            </p:cNvSpPr>
            <p:nvPr/>
          </p:nvSpPr>
          <p:spPr bwMode="auto">
            <a:xfrm>
              <a:off x="3918" y="2947"/>
              <a:ext cx="66" cy="24"/>
            </a:xfrm>
            <a:prstGeom prst="rect">
              <a:avLst/>
            </a:prstGeom>
            <a:solidFill>
              <a:srgbClr val="B9DC50"/>
            </a:solidFill>
            <a:ln w="1746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sp>
        <p:nvSpPr>
          <p:cNvPr id="46572" name="Line 535"/>
          <p:cNvSpPr>
            <a:spLocks noChangeShapeType="1"/>
          </p:cNvSpPr>
          <p:nvPr/>
        </p:nvSpPr>
        <p:spPr bwMode="auto">
          <a:xfrm flipV="1">
            <a:off x="4899422" y="4242198"/>
            <a:ext cx="485775" cy="535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46573" name="Freeform 536"/>
          <p:cNvSpPr>
            <a:spLocks/>
          </p:cNvSpPr>
          <p:nvPr/>
        </p:nvSpPr>
        <p:spPr bwMode="auto">
          <a:xfrm>
            <a:off x="5356623" y="4213623"/>
            <a:ext cx="35719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408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74" name="Line 537"/>
          <p:cNvSpPr>
            <a:spLocks noChangeShapeType="1"/>
          </p:cNvSpPr>
          <p:nvPr/>
        </p:nvSpPr>
        <p:spPr bwMode="auto">
          <a:xfrm>
            <a:off x="5385197" y="4242197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46575" name="Freeform 538"/>
          <p:cNvSpPr>
            <a:spLocks/>
          </p:cNvSpPr>
          <p:nvPr/>
        </p:nvSpPr>
        <p:spPr bwMode="auto">
          <a:xfrm>
            <a:off x="5625704" y="4201716"/>
            <a:ext cx="36909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76" name="Line 539"/>
          <p:cNvSpPr>
            <a:spLocks noChangeShapeType="1"/>
          </p:cNvSpPr>
          <p:nvPr/>
        </p:nvSpPr>
        <p:spPr bwMode="auto">
          <a:xfrm flipV="1">
            <a:off x="4945856" y="3600451"/>
            <a:ext cx="539354" cy="2702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77" name="Rectangle 540"/>
          <p:cNvSpPr>
            <a:spLocks noChangeArrowheads="1"/>
          </p:cNvSpPr>
          <p:nvPr/>
        </p:nvSpPr>
        <p:spPr bwMode="auto">
          <a:xfrm>
            <a:off x="5454254" y="3576638"/>
            <a:ext cx="35719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78" name="Rectangle 541"/>
          <p:cNvSpPr>
            <a:spLocks noChangeArrowheads="1"/>
          </p:cNvSpPr>
          <p:nvPr/>
        </p:nvSpPr>
        <p:spPr bwMode="auto">
          <a:xfrm>
            <a:off x="5453063" y="3573066"/>
            <a:ext cx="39291" cy="75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79" name="Line 542"/>
          <p:cNvSpPr>
            <a:spLocks noChangeShapeType="1"/>
          </p:cNvSpPr>
          <p:nvPr/>
        </p:nvSpPr>
        <p:spPr bwMode="auto">
          <a:xfrm>
            <a:off x="4452937" y="3071812"/>
            <a:ext cx="500063" cy="414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80" name="Rectangle 543"/>
          <p:cNvSpPr>
            <a:spLocks noChangeArrowheads="1"/>
          </p:cNvSpPr>
          <p:nvPr/>
        </p:nvSpPr>
        <p:spPr bwMode="auto">
          <a:xfrm>
            <a:off x="7586663" y="4731544"/>
            <a:ext cx="178594" cy="15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80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81" name="Rectangle 544"/>
          <p:cNvSpPr>
            <a:spLocks noChangeArrowheads="1"/>
          </p:cNvSpPr>
          <p:nvPr/>
        </p:nvSpPr>
        <p:spPr bwMode="auto">
          <a:xfrm>
            <a:off x="1485900" y="1931194"/>
            <a:ext cx="280988" cy="11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9000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82" name="Line 545"/>
          <p:cNvSpPr>
            <a:spLocks noChangeShapeType="1"/>
          </p:cNvSpPr>
          <p:nvPr/>
        </p:nvSpPr>
        <p:spPr bwMode="auto">
          <a:xfrm>
            <a:off x="7059216" y="4055269"/>
            <a:ext cx="485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83" name="Oval 546"/>
          <p:cNvSpPr>
            <a:spLocks noChangeArrowheads="1"/>
          </p:cNvSpPr>
          <p:nvPr/>
        </p:nvSpPr>
        <p:spPr bwMode="auto">
          <a:xfrm>
            <a:off x="7518798" y="4018360"/>
            <a:ext cx="3095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84" name="Oval 547"/>
          <p:cNvSpPr>
            <a:spLocks noChangeArrowheads="1"/>
          </p:cNvSpPr>
          <p:nvPr/>
        </p:nvSpPr>
        <p:spPr bwMode="auto">
          <a:xfrm>
            <a:off x="7516416" y="4014787"/>
            <a:ext cx="34528" cy="6310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85" name="Line 548"/>
          <p:cNvSpPr>
            <a:spLocks noChangeShapeType="1"/>
          </p:cNvSpPr>
          <p:nvPr/>
        </p:nvSpPr>
        <p:spPr bwMode="auto">
          <a:xfrm>
            <a:off x="4938713" y="3471863"/>
            <a:ext cx="391716" cy="4833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86" name="Freeform 549"/>
          <p:cNvSpPr>
            <a:spLocks/>
          </p:cNvSpPr>
          <p:nvPr/>
        </p:nvSpPr>
        <p:spPr bwMode="auto">
          <a:xfrm>
            <a:off x="5301854" y="3899297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87" name="Freeform 550"/>
          <p:cNvSpPr>
            <a:spLocks/>
          </p:cNvSpPr>
          <p:nvPr/>
        </p:nvSpPr>
        <p:spPr bwMode="auto">
          <a:xfrm>
            <a:off x="4916091" y="3417094"/>
            <a:ext cx="36909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88" name="Line 551"/>
          <p:cNvSpPr>
            <a:spLocks noChangeShapeType="1"/>
          </p:cNvSpPr>
          <p:nvPr/>
        </p:nvSpPr>
        <p:spPr bwMode="auto">
          <a:xfrm>
            <a:off x="5480448" y="3620691"/>
            <a:ext cx="282178" cy="273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89" name="Rectangle 552"/>
          <p:cNvSpPr>
            <a:spLocks noChangeArrowheads="1"/>
          </p:cNvSpPr>
          <p:nvPr/>
        </p:nvSpPr>
        <p:spPr bwMode="auto">
          <a:xfrm>
            <a:off x="5730479" y="3600450"/>
            <a:ext cx="39290" cy="750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90" name="Freeform 553"/>
          <p:cNvSpPr>
            <a:spLocks/>
          </p:cNvSpPr>
          <p:nvPr/>
        </p:nvSpPr>
        <p:spPr bwMode="auto">
          <a:xfrm>
            <a:off x="1809751" y="1918098"/>
            <a:ext cx="5879306" cy="2482453"/>
          </a:xfrm>
          <a:custGeom>
            <a:avLst/>
            <a:gdLst>
              <a:gd name="T0" fmla="*/ 2147483647 w 4938"/>
              <a:gd name="T1" fmla="*/ 0 h 2085"/>
              <a:gd name="T2" fmla="*/ 2147483647 w 4938"/>
              <a:gd name="T3" fmla="*/ 2147483647 h 2085"/>
              <a:gd name="T4" fmla="*/ 2147483647 w 4938"/>
              <a:gd name="T5" fmla="*/ 2147483647 h 2085"/>
              <a:gd name="T6" fmla="*/ 2147483647 w 4938"/>
              <a:gd name="T7" fmla="*/ 2147483647 h 2085"/>
              <a:gd name="T8" fmla="*/ 2147483647 w 4938"/>
              <a:gd name="T9" fmla="*/ 2147483647 h 2085"/>
              <a:gd name="T10" fmla="*/ 2147483647 w 4938"/>
              <a:gd name="T11" fmla="*/ 2147483647 h 2085"/>
              <a:gd name="T12" fmla="*/ 2147483647 w 4938"/>
              <a:gd name="T13" fmla="*/ 2147483647 h 2085"/>
              <a:gd name="T14" fmla="*/ 0 w 4938"/>
              <a:gd name="T15" fmla="*/ 2147483647 h 2085"/>
              <a:gd name="T16" fmla="*/ 2147483647 w 4938"/>
              <a:gd name="T17" fmla="*/ 0 h 20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938"/>
              <a:gd name="T28" fmla="*/ 0 h 2085"/>
              <a:gd name="T29" fmla="*/ 4938 w 4938"/>
              <a:gd name="T30" fmla="*/ 2085 h 208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938" h="2085">
                <a:moveTo>
                  <a:pt x="10" y="0"/>
                </a:moveTo>
                <a:lnTo>
                  <a:pt x="1088" y="512"/>
                </a:lnTo>
                <a:lnTo>
                  <a:pt x="4938" y="1554"/>
                </a:lnTo>
                <a:lnTo>
                  <a:pt x="4938" y="2085"/>
                </a:lnTo>
                <a:lnTo>
                  <a:pt x="3274" y="2066"/>
                </a:lnTo>
                <a:lnTo>
                  <a:pt x="2259" y="1948"/>
                </a:lnTo>
                <a:lnTo>
                  <a:pt x="814" y="1801"/>
                </a:lnTo>
                <a:lnTo>
                  <a:pt x="0" y="1564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>
              <a:alpha val="27843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91" name="Text Box 554"/>
          <p:cNvSpPr txBox="1">
            <a:spLocks noChangeArrowheads="1"/>
          </p:cNvSpPr>
          <p:nvPr/>
        </p:nvSpPr>
        <p:spPr bwMode="auto">
          <a:xfrm>
            <a:off x="1343620" y="97772"/>
            <a:ext cx="6381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Calibri Light" charset="0"/>
                <a:ea typeface="Calibri Light" charset="0"/>
                <a:cs typeface="Calibri Light" charset="0"/>
              </a:rPr>
              <a:t>SCID-X1 Gene Therapy </a:t>
            </a:r>
            <a:r>
              <a:rPr lang="en-GB" dirty="0">
                <a:latin typeface="Calibri Light" charset="0"/>
                <a:ea typeface="Calibri Light" charset="0"/>
                <a:cs typeface="Calibri Light" charset="0"/>
              </a:rPr>
              <a:t>(UK/France, 20 patients)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46592" name="Group 555"/>
          <p:cNvGrpSpPr>
            <a:grpSpLocks/>
          </p:cNvGrpSpPr>
          <p:nvPr/>
        </p:nvGrpSpPr>
        <p:grpSpPr bwMode="auto">
          <a:xfrm>
            <a:off x="1827610" y="3302794"/>
            <a:ext cx="4527947" cy="1385888"/>
            <a:chOff x="1502" y="1268"/>
            <a:chExt cx="2487" cy="1762"/>
          </a:xfrm>
        </p:grpSpPr>
        <p:sp>
          <p:nvSpPr>
            <p:cNvPr id="46617" name="Freeform 556"/>
            <p:cNvSpPr>
              <a:spLocks/>
            </p:cNvSpPr>
            <p:nvPr/>
          </p:nvSpPr>
          <p:spPr bwMode="auto">
            <a:xfrm flipV="1">
              <a:off x="1531" y="1268"/>
              <a:ext cx="2458" cy="1653"/>
            </a:xfrm>
            <a:custGeom>
              <a:avLst/>
              <a:gdLst>
                <a:gd name="T0" fmla="*/ 0 w 4267"/>
                <a:gd name="T1" fmla="*/ 1 h 2869"/>
                <a:gd name="T2" fmla="*/ 1 w 4267"/>
                <a:gd name="T3" fmla="*/ 0 h 2869"/>
                <a:gd name="T4" fmla="*/ 1 w 4267"/>
                <a:gd name="T5" fmla="*/ 1 h 2869"/>
                <a:gd name="T6" fmla="*/ 1 w 4267"/>
                <a:gd name="T7" fmla="*/ 1 h 2869"/>
                <a:gd name="T8" fmla="*/ 1 w 4267"/>
                <a:gd name="T9" fmla="*/ 1 h 2869"/>
                <a:gd name="T10" fmla="*/ 1 w 4267"/>
                <a:gd name="T11" fmla="*/ 1 h 2869"/>
                <a:gd name="T12" fmla="*/ 1 w 4267"/>
                <a:gd name="T13" fmla="*/ 1 h 2869"/>
                <a:gd name="T14" fmla="*/ 1 w 4267"/>
                <a:gd name="T15" fmla="*/ 1 h 2869"/>
                <a:gd name="T16" fmla="*/ 1 w 4267"/>
                <a:gd name="T17" fmla="*/ 1 h 2869"/>
                <a:gd name="T18" fmla="*/ 1 w 4267"/>
                <a:gd name="T19" fmla="*/ 1 h 2869"/>
                <a:gd name="T20" fmla="*/ 1 w 4267"/>
                <a:gd name="T21" fmla="*/ 1 h 2869"/>
                <a:gd name="T22" fmla="*/ 1 w 4267"/>
                <a:gd name="T23" fmla="*/ 1 h 2869"/>
                <a:gd name="T24" fmla="*/ 1 w 4267"/>
                <a:gd name="T25" fmla="*/ 1 h 2869"/>
                <a:gd name="T26" fmla="*/ 1 w 4267"/>
                <a:gd name="T27" fmla="*/ 1 h 2869"/>
                <a:gd name="T28" fmla="*/ 1 w 4267"/>
                <a:gd name="T29" fmla="*/ 1 h 2869"/>
                <a:gd name="T30" fmla="*/ 1 w 4267"/>
                <a:gd name="T31" fmla="*/ 1 h 2869"/>
                <a:gd name="T32" fmla="*/ 1 w 4267"/>
                <a:gd name="T33" fmla="*/ 1 h 2869"/>
                <a:gd name="T34" fmla="*/ 1 w 4267"/>
                <a:gd name="T35" fmla="*/ 1 h 2869"/>
                <a:gd name="T36" fmla="*/ 1 w 4267"/>
                <a:gd name="T37" fmla="*/ 1 h 2869"/>
                <a:gd name="T38" fmla="*/ 1 w 4267"/>
                <a:gd name="T39" fmla="*/ 1 h 2869"/>
                <a:gd name="T40" fmla="*/ 1 w 4267"/>
                <a:gd name="T41" fmla="*/ 1 h 2869"/>
                <a:gd name="T42" fmla="*/ 1 w 4267"/>
                <a:gd name="T43" fmla="*/ 1 h 2869"/>
                <a:gd name="T44" fmla="*/ 1 w 4267"/>
                <a:gd name="T45" fmla="*/ 1 h 286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267"/>
                <a:gd name="T70" fmla="*/ 0 h 2869"/>
                <a:gd name="T71" fmla="*/ 4267 w 4267"/>
                <a:gd name="T72" fmla="*/ 2869 h 286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267" h="2869">
                  <a:moveTo>
                    <a:pt x="0" y="229"/>
                  </a:moveTo>
                  <a:lnTo>
                    <a:pt x="34" y="0"/>
                  </a:lnTo>
                  <a:lnTo>
                    <a:pt x="67" y="76"/>
                  </a:lnTo>
                  <a:lnTo>
                    <a:pt x="100" y="47"/>
                  </a:lnTo>
                  <a:lnTo>
                    <a:pt x="134" y="8"/>
                  </a:lnTo>
                  <a:lnTo>
                    <a:pt x="167" y="11"/>
                  </a:lnTo>
                  <a:lnTo>
                    <a:pt x="200" y="102"/>
                  </a:lnTo>
                  <a:lnTo>
                    <a:pt x="267" y="370"/>
                  </a:lnTo>
                  <a:lnTo>
                    <a:pt x="350" y="667"/>
                  </a:lnTo>
                  <a:lnTo>
                    <a:pt x="417" y="902"/>
                  </a:lnTo>
                  <a:lnTo>
                    <a:pt x="534" y="1539"/>
                  </a:lnTo>
                  <a:lnTo>
                    <a:pt x="617" y="1434"/>
                  </a:lnTo>
                  <a:lnTo>
                    <a:pt x="667" y="2869"/>
                  </a:lnTo>
                  <a:lnTo>
                    <a:pt x="750" y="1336"/>
                  </a:lnTo>
                  <a:lnTo>
                    <a:pt x="817" y="1525"/>
                  </a:lnTo>
                  <a:lnTo>
                    <a:pt x="950" y="2092"/>
                  </a:lnTo>
                  <a:lnTo>
                    <a:pt x="1334" y="1469"/>
                  </a:lnTo>
                  <a:lnTo>
                    <a:pt x="1434" y="2722"/>
                  </a:lnTo>
                  <a:lnTo>
                    <a:pt x="1934" y="1924"/>
                  </a:lnTo>
                  <a:lnTo>
                    <a:pt x="2467" y="1924"/>
                  </a:lnTo>
                  <a:lnTo>
                    <a:pt x="3334" y="1546"/>
                  </a:lnTo>
                  <a:lnTo>
                    <a:pt x="3800" y="1499"/>
                  </a:lnTo>
                  <a:lnTo>
                    <a:pt x="4267" y="1203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18" name="Freeform 557"/>
            <p:cNvSpPr>
              <a:spLocks/>
            </p:cNvSpPr>
            <p:nvPr/>
          </p:nvSpPr>
          <p:spPr bwMode="auto">
            <a:xfrm flipV="1">
              <a:off x="1560" y="2624"/>
              <a:ext cx="2016" cy="402"/>
            </a:xfrm>
            <a:custGeom>
              <a:avLst/>
              <a:gdLst>
                <a:gd name="T0" fmla="*/ 0 w 3500"/>
                <a:gd name="T1" fmla="*/ 0 h 699"/>
                <a:gd name="T2" fmla="*/ 1 w 3500"/>
                <a:gd name="T3" fmla="*/ 1 h 699"/>
                <a:gd name="T4" fmla="*/ 1 w 3500"/>
                <a:gd name="T5" fmla="*/ 1 h 699"/>
                <a:gd name="T6" fmla="*/ 1 w 3500"/>
                <a:gd name="T7" fmla="*/ 1 h 699"/>
                <a:gd name="T8" fmla="*/ 1 w 3500"/>
                <a:gd name="T9" fmla="*/ 1 h 699"/>
                <a:gd name="T10" fmla="*/ 1 w 3500"/>
                <a:gd name="T11" fmla="*/ 1 h 699"/>
                <a:gd name="T12" fmla="*/ 1 w 3500"/>
                <a:gd name="T13" fmla="*/ 1 h 699"/>
                <a:gd name="T14" fmla="*/ 1 w 3500"/>
                <a:gd name="T15" fmla="*/ 1 h 699"/>
                <a:gd name="T16" fmla="*/ 1 w 3500"/>
                <a:gd name="T17" fmla="*/ 1 h 699"/>
                <a:gd name="T18" fmla="*/ 1 w 3500"/>
                <a:gd name="T19" fmla="*/ 1 h 699"/>
                <a:gd name="T20" fmla="*/ 1 w 3500"/>
                <a:gd name="T21" fmla="*/ 1 h 699"/>
                <a:gd name="T22" fmla="*/ 1 w 3500"/>
                <a:gd name="T23" fmla="*/ 1 h 699"/>
                <a:gd name="T24" fmla="*/ 1 w 3500"/>
                <a:gd name="T25" fmla="*/ 1 h 699"/>
                <a:gd name="T26" fmla="*/ 1 w 3500"/>
                <a:gd name="T27" fmla="*/ 1 h 699"/>
                <a:gd name="T28" fmla="*/ 1 w 3500"/>
                <a:gd name="T29" fmla="*/ 1 h 699"/>
                <a:gd name="T30" fmla="*/ 1 w 3500"/>
                <a:gd name="T31" fmla="*/ 1 h 699"/>
                <a:gd name="T32" fmla="*/ 1 w 3500"/>
                <a:gd name="T33" fmla="*/ 1 h 69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500"/>
                <a:gd name="T52" fmla="*/ 0 h 699"/>
                <a:gd name="T53" fmla="*/ 3500 w 3500"/>
                <a:gd name="T54" fmla="*/ 699 h 69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500" h="699">
                  <a:moveTo>
                    <a:pt x="0" y="0"/>
                  </a:moveTo>
                  <a:lnTo>
                    <a:pt x="84" y="154"/>
                  </a:lnTo>
                  <a:lnTo>
                    <a:pt x="150" y="350"/>
                  </a:lnTo>
                  <a:lnTo>
                    <a:pt x="267" y="266"/>
                  </a:lnTo>
                  <a:lnTo>
                    <a:pt x="400" y="221"/>
                  </a:lnTo>
                  <a:lnTo>
                    <a:pt x="567" y="249"/>
                  </a:lnTo>
                  <a:lnTo>
                    <a:pt x="650" y="367"/>
                  </a:lnTo>
                  <a:lnTo>
                    <a:pt x="834" y="301"/>
                  </a:lnTo>
                  <a:lnTo>
                    <a:pt x="1050" y="343"/>
                  </a:lnTo>
                  <a:lnTo>
                    <a:pt x="1267" y="343"/>
                  </a:lnTo>
                  <a:lnTo>
                    <a:pt x="1467" y="273"/>
                  </a:lnTo>
                  <a:lnTo>
                    <a:pt x="1584" y="699"/>
                  </a:lnTo>
                  <a:lnTo>
                    <a:pt x="1750" y="623"/>
                  </a:lnTo>
                  <a:lnTo>
                    <a:pt x="2017" y="385"/>
                  </a:lnTo>
                  <a:lnTo>
                    <a:pt x="2450" y="462"/>
                  </a:lnTo>
                  <a:lnTo>
                    <a:pt x="3150" y="462"/>
                  </a:lnTo>
                  <a:lnTo>
                    <a:pt x="3500" y="378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19" name="Freeform 558"/>
            <p:cNvSpPr>
              <a:spLocks/>
            </p:cNvSpPr>
            <p:nvPr/>
          </p:nvSpPr>
          <p:spPr bwMode="auto">
            <a:xfrm flipV="1">
              <a:off x="1512" y="2224"/>
              <a:ext cx="2150" cy="798"/>
            </a:xfrm>
            <a:custGeom>
              <a:avLst/>
              <a:gdLst>
                <a:gd name="T0" fmla="*/ 0 w 3733"/>
                <a:gd name="T1" fmla="*/ 0 h 1386"/>
                <a:gd name="T2" fmla="*/ 1 w 3733"/>
                <a:gd name="T3" fmla="*/ 1 h 1386"/>
                <a:gd name="T4" fmla="*/ 1 w 3733"/>
                <a:gd name="T5" fmla="*/ 1 h 1386"/>
                <a:gd name="T6" fmla="*/ 1 w 3733"/>
                <a:gd name="T7" fmla="*/ 1 h 1386"/>
                <a:gd name="T8" fmla="*/ 1 w 3733"/>
                <a:gd name="T9" fmla="*/ 1 h 1386"/>
                <a:gd name="T10" fmla="*/ 1 w 3733"/>
                <a:gd name="T11" fmla="*/ 1 h 1386"/>
                <a:gd name="T12" fmla="*/ 1 w 3733"/>
                <a:gd name="T13" fmla="*/ 1 h 1386"/>
                <a:gd name="T14" fmla="*/ 1 w 3733"/>
                <a:gd name="T15" fmla="*/ 1 h 1386"/>
                <a:gd name="T16" fmla="*/ 1 w 3733"/>
                <a:gd name="T17" fmla="*/ 1 h 1386"/>
                <a:gd name="T18" fmla="*/ 1 w 3733"/>
                <a:gd name="T19" fmla="*/ 1 h 1386"/>
                <a:gd name="T20" fmla="*/ 1 w 3733"/>
                <a:gd name="T21" fmla="*/ 1 h 1386"/>
                <a:gd name="T22" fmla="*/ 1 w 3733"/>
                <a:gd name="T23" fmla="*/ 1 h 1386"/>
                <a:gd name="T24" fmla="*/ 1 w 3733"/>
                <a:gd name="T25" fmla="*/ 1 h 1386"/>
                <a:gd name="T26" fmla="*/ 1 w 3733"/>
                <a:gd name="T27" fmla="*/ 1 h 1386"/>
                <a:gd name="T28" fmla="*/ 1 w 3733"/>
                <a:gd name="T29" fmla="*/ 1 h 1386"/>
                <a:gd name="T30" fmla="*/ 1 w 3733"/>
                <a:gd name="T31" fmla="*/ 1 h 1386"/>
                <a:gd name="T32" fmla="*/ 1 w 3733"/>
                <a:gd name="T33" fmla="*/ 1 h 1386"/>
                <a:gd name="T34" fmla="*/ 1 w 3733"/>
                <a:gd name="T35" fmla="*/ 1 h 1386"/>
                <a:gd name="T36" fmla="*/ 1 w 3733"/>
                <a:gd name="T37" fmla="*/ 1 h 1386"/>
                <a:gd name="T38" fmla="*/ 1 w 3733"/>
                <a:gd name="T39" fmla="*/ 1 h 1386"/>
                <a:gd name="T40" fmla="*/ 1 w 3733"/>
                <a:gd name="T41" fmla="*/ 1 h 138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733"/>
                <a:gd name="T64" fmla="*/ 0 h 1386"/>
                <a:gd name="T65" fmla="*/ 3733 w 3733"/>
                <a:gd name="T66" fmla="*/ 1386 h 138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733" h="1386">
                  <a:moveTo>
                    <a:pt x="0" y="0"/>
                  </a:moveTo>
                  <a:lnTo>
                    <a:pt x="33" y="7"/>
                  </a:lnTo>
                  <a:lnTo>
                    <a:pt x="67" y="14"/>
                  </a:lnTo>
                  <a:lnTo>
                    <a:pt x="100" y="70"/>
                  </a:lnTo>
                  <a:lnTo>
                    <a:pt x="133" y="112"/>
                  </a:lnTo>
                  <a:lnTo>
                    <a:pt x="150" y="378"/>
                  </a:lnTo>
                  <a:lnTo>
                    <a:pt x="183" y="210"/>
                  </a:lnTo>
                  <a:lnTo>
                    <a:pt x="233" y="189"/>
                  </a:lnTo>
                  <a:lnTo>
                    <a:pt x="300" y="350"/>
                  </a:lnTo>
                  <a:lnTo>
                    <a:pt x="350" y="451"/>
                  </a:lnTo>
                  <a:lnTo>
                    <a:pt x="617" y="294"/>
                  </a:lnTo>
                  <a:lnTo>
                    <a:pt x="750" y="630"/>
                  </a:lnTo>
                  <a:lnTo>
                    <a:pt x="800" y="658"/>
                  </a:lnTo>
                  <a:lnTo>
                    <a:pt x="1133" y="847"/>
                  </a:lnTo>
                  <a:lnTo>
                    <a:pt x="1333" y="966"/>
                  </a:lnTo>
                  <a:lnTo>
                    <a:pt x="1500" y="1141"/>
                  </a:lnTo>
                  <a:lnTo>
                    <a:pt x="1833" y="819"/>
                  </a:lnTo>
                  <a:lnTo>
                    <a:pt x="2333" y="1174"/>
                  </a:lnTo>
                  <a:lnTo>
                    <a:pt x="2467" y="1246"/>
                  </a:lnTo>
                  <a:lnTo>
                    <a:pt x="2533" y="924"/>
                  </a:lnTo>
                  <a:lnTo>
                    <a:pt x="3733" y="1386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0" name="Freeform 559"/>
            <p:cNvSpPr>
              <a:spLocks/>
            </p:cNvSpPr>
            <p:nvPr/>
          </p:nvSpPr>
          <p:spPr bwMode="auto">
            <a:xfrm flipV="1">
              <a:off x="1522" y="2728"/>
              <a:ext cx="1814" cy="261"/>
            </a:xfrm>
            <a:custGeom>
              <a:avLst/>
              <a:gdLst>
                <a:gd name="T0" fmla="*/ 0 w 3150"/>
                <a:gd name="T1" fmla="*/ 1 h 453"/>
                <a:gd name="T2" fmla="*/ 1 w 3150"/>
                <a:gd name="T3" fmla="*/ 1 h 453"/>
                <a:gd name="T4" fmla="*/ 1 w 3150"/>
                <a:gd name="T5" fmla="*/ 1 h 453"/>
                <a:gd name="T6" fmla="*/ 1 w 3150"/>
                <a:gd name="T7" fmla="*/ 1 h 453"/>
                <a:gd name="T8" fmla="*/ 1 w 3150"/>
                <a:gd name="T9" fmla="*/ 0 h 453"/>
                <a:gd name="T10" fmla="*/ 1 w 3150"/>
                <a:gd name="T11" fmla="*/ 1 h 453"/>
                <a:gd name="T12" fmla="*/ 1 w 3150"/>
                <a:gd name="T13" fmla="*/ 1 h 453"/>
                <a:gd name="T14" fmla="*/ 1 w 3150"/>
                <a:gd name="T15" fmla="*/ 1 h 453"/>
                <a:gd name="T16" fmla="*/ 1 w 3150"/>
                <a:gd name="T17" fmla="*/ 1 h 453"/>
                <a:gd name="T18" fmla="*/ 1 w 3150"/>
                <a:gd name="T19" fmla="*/ 1 h 453"/>
                <a:gd name="T20" fmla="*/ 1 w 3150"/>
                <a:gd name="T21" fmla="*/ 1 h 453"/>
                <a:gd name="T22" fmla="*/ 1 w 3150"/>
                <a:gd name="T23" fmla="*/ 1 h 453"/>
                <a:gd name="T24" fmla="*/ 1 w 3150"/>
                <a:gd name="T25" fmla="*/ 1 h 453"/>
                <a:gd name="T26" fmla="*/ 1 w 3150"/>
                <a:gd name="T27" fmla="*/ 1 h 4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50"/>
                <a:gd name="T43" fmla="*/ 0 h 453"/>
                <a:gd name="T44" fmla="*/ 3150 w 3150"/>
                <a:gd name="T45" fmla="*/ 453 h 4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50" h="453">
                  <a:moveTo>
                    <a:pt x="0" y="206"/>
                  </a:moveTo>
                  <a:lnTo>
                    <a:pt x="50" y="33"/>
                  </a:lnTo>
                  <a:lnTo>
                    <a:pt x="116" y="40"/>
                  </a:lnTo>
                  <a:lnTo>
                    <a:pt x="183" y="145"/>
                  </a:lnTo>
                  <a:lnTo>
                    <a:pt x="233" y="0"/>
                  </a:lnTo>
                  <a:lnTo>
                    <a:pt x="283" y="38"/>
                  </a:lnTo>
                  <a:lnTo>
                    <a:pt x="383" y="68"/>
                  </a:lnTo>
                  <a:lnTo>
                    <a:pt x="533" y="194"/>
                  </a:lnTo>
                  <a:lnTo>
                    <a:pt x="650" y="240"/>
                  </a:lnTo>
                  <a:lnTo>
                    <a:pt x="800" y="344"/>
                  </a:lnTo>
                  <a:lnTo>
                    <a:pt x="1216" y="299"/>
                  </a:lnTo>
                  <a:lnTo>
                    <a:pt x="1683" y="453"/>
                  </a:lnTo>
                  <a:lnTo>
                    <a:pt x="2283" y="416"/>
                  </a:lnTo>
                  <a:lnTo>
                    <a:pt x="3150" y="320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1" name="Freeform 560"/>
            <p:cNvSpPr>
              <a:spLocks/>
            </p:cNvSpPr>
            <p:nvPr/>
          </p:nvSpPr>
          <p:spPr bwMode="auto">
            <a:xfrm flipV="1">
              <a:off x="1502" y="1647"/>
              <a:ext cx="1123" cy="1117"/>
            </a:xfrm>
            <a:custGeom>
              <a:avLst/>
              <a:gdLst>
                <a:gd name="T0" fmla="*/ 0 w 1950"/>
                <a:gd name="T1" fmla="*/ 0 h 1939"/>
                <a:gd name="T2" fmla="*/ 1 w 1950"/>
                <a:gd name="T3" fmla="*/ 1 h 1939"/>
                <a:gd name="T4" fmla="*/ 1 w 1950"/>
                <a:gd name="T5" fmla="*/ 1 h 1939"/>
                <a:gd name="T6" fmla="*/ 1 w 1950"/>
                <a:gd name="T7" fmla="*/ 0 h 1939"/>
                <a:gd name="T8" fmla="*/ 1 w 1950"/>
                <a:gd name="T9" fmla="*/ 1 h 1939"/>
                <a:gd name="T10" fmla="*/ 1 w 1950"/>
                <a:gd name="T11" fmla="*/ 1 h 1939"/>
                <a:gd name="T12" fmla="*/ 1 w 1950"/>
                <a:gd name="T13" fmla="*/ 1 h 1939"/>
                <a:gd name="T14" fmla="*/ 1 w 1950"/>
                <a:gd name="T15" fmla="*/ 1 h 1939"/>
                <a:gd name="T16" fmla="*/ 1 w 1950"/>
                <a:gd name="T17" fmla="*/ 1 h 1939"/>
                <a:gd name="T18" fmla="*/ 1 w 1950"/>
                <a:gd name="T19" fmla="*/ 1 h 1939"/>
                <a:gd name="T20" fmla="*/ 1 w 1950"/>
                <a:gd name="T21" fmla="*/ 1 h 1939"/>
                <a:gd name="T22" fmla="*/ 1 w 1950"/>
                <a:gd name="T23" fmla="*/ 1 h 1939"/>
                <a:gd name="T24" fmla="*/ 1 w 1950"/>
                <a:gd name="T25" fmla="*/ 1 h 1939"/>
                <a:gd name="T26" fmla="*/ 1 w 1950"/>
                <a:gd name="T27" fmla="*/ 1 h 1939"/>
                <a:gd name="T28" fmla="*/ 1 w 1950"/>
                <a:gd name="T29" fmla="*/ 1 h 19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50"/>
                <a:gd name="T46" fmla="*/ 0 h 1939"/>
                <a:gd name="T47" fmla="*/ 1950 w 1950"/>
                <a:gd name="T48" fmla="*/ 1939 h 193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50" h="1939">
                  <a:moveTo>
                    <a:pt x="0" y="0"/>
                  </a:moveTo>
                  <a:lnTo>
                    <a:pt x="17" y="7"/>
                  </a:lnTo>
                  <a:lnTo>
                    <a:pt x="100" y="21"/>
                  </a:lnTo>
                  <a:lnTo>
                    <a:pt x="184" y="0"/>
                  </a:lnTo>
                  <a:lnTo>
                    <a:pt x="217" y="7"/>
                  </a:lnTo>
                  <a:lnTo>
                    <a:pt x="317" y="308"/>
                  </a:lnTo>
                  <a:lnTo>
                    <a:pt x="384" y="189"/>
                  </a:lnTo>
                  <a:lnTo>
                    <a:pt x="450" y="140"/>
                  </a:lnTo>
                  <a:lnTo>
                    <a:pt x="700" y="860"/>
                  </a:lnTo>
                  <a:lnTo>
                    <a:pt x="767" y="794"/>
                  </a:lnTo>
                  <a:lnTo>
                    <a:pt x="900" y="1236"/>
                  </a:lnTo>
                  <a:lnTo>
                    <a:pt x="1000" y="1813"/>
                  </a:lnTo>
                  <a:lnTo>
                    <a:pt x="1234" y="1400"/>
                  </a:lnTo>
                  <a:lnTo>
                    <a:pt x="1600" y="1939"/>
                  </a:lnTo>
                  <a:lnTo>
                    <a:pt x="1950" y="1435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2" name="Freeform 561"/>
            <p:cNvSpPr>
              <a:spLocks/>
            </p:cNvSpPr>
            <p:nvPr/>
          </p:nvSpPr>
          <p:spPr bwMode="auto">
            <a:xfrm flipV="1">
              <a:off x="1502" y="2241"/>
              <a:ext cx="1162" cy="789"/>
            </a:xfrm>
            <a:custGeom>
              <a:avLst/>
              <a:gdLst>
                <a:gd name="T0" fmla="*/ 0 w 2017"/>
                <a:gd name="T1" fmla="*/ 0 h 1370"/>
                <a:gd name="T2" fmla="*/ 1 w 2017"/>
                <a:gd name="T3" fmla="*/ 1 h 1370"/>
                <a:gd name="T4" fmla="*/ 1 w 2017"/>
                <a:gd name="T5" fmla="*/ 1 h 1370"/>
                <a:gd name="T6" fmla="*/ 1 w 2017"/>
                <a:gd name="T7" fmla="*/ 1 h 1370"/>
                <a:gd name="T8" fmla="*/ 1 w 2017"/>
                <a:gd name="T9" fmla="*/ 1 h 1370"/>
                <a:gd name="T10" fmla="*/ 1 w 2017"/>
                <a:gd name="T11" fmla="*/ 1 h 1370"/>
                <a:gd name="T12" fmla="*/ 1 w 2017"/>
                <a:gd name="T13" fmla="*/ 1 h 1370"/>
                <a:gd name="T14" fmla="*/ 1 w 2017"/>
                <a:gd name="T15" fmla="*/ 1 h 1370"/>
                <a:gd name="T16" fmla="*/ 1 w 2017"/>
                <a:gd name="T17" fmla="*/ 1 h 1370"/>
                <a:gd name="T18" fmla="*/ 1 w 2017"/>
                <a:gd name="T19" fmla="*/ 1 h 1370"/>
                <a:gd name="T20" fmla="*/ 1 w 2017"/>
                <a:gd name="T21" fmla="*/ 1 h 1370"/>
                <a:gd name="T22" fmla="*/ 1 w 2017"/>
                <a:gd name="T23" fmla="*/ 1 h 1370"/>
                <a:gd name="T24" fmla="*/ 1 w 2017"/>
                <a:gd name="T25" fmla="*/ 1 h 13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17"/>
                <a:gd name="T40" fmla="*/ 0 h 1370"/>
                <a:gd name="T41" fmla="*/ 2017 w 2017"/>
                <a:gd name="T42" fmla="*/ 1370 h 137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17" h="1370">
                  <a:moveTo>
                    <a:pt x="0" y="0"/>
                  </a:moveTo>
                  <a:lnTo>
                    <a:pt x="184" y="175"/>
                  </a:lnTo>
                  <a:lnTo>
                    <a:pt x="250" y="644"/>
                  </a:lnTo>
                  <a:lnTo>
                    <a:pt x="317" y="770"/>
                  </a:lnTo>
                  <a:lnTo>
                    <a:pt x="450" y="434"/>
                  </a:lnTo>
                  <a:lnTo>
                    <a:pt x="617" y="273"/>
                  </a:lnTo>
                  <a:lnTo>
                    <a:pt x="667" y="532"/>
                  </a:lnTo>
                  <a:lnTo>
                    <a:pt x="800" y="688"/>
                  </a:lnTo>
                  <a:lnTo>
                    <a:pt x="1184" y="654"/>
                  </a:lnTo>
                  <a:lnTo>
                    <a:pt x="1484" y="710"/>
                  </a:lnTo>
                  <a:lnTo>
                    <a:pt x="1567" y="1344"/>
                  </a:lnTo>
                  <a:lnTo>
                    <a:pt x="1734" y="1370"/>
                  </a:lnTo>
                  <a:lnTo>
                    <a:pt x="2017" y="938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3" name="Freeform 562"/>
            <p:cNvSpPr>
              <a:spLocks/>
            </p:cNvSpPr>
            <p:nvPr/>
          </p:nvSpPr>
          <p:spPr bwMode="auto">
            <a:xfrm flipV="1">
              <a:off x="1502" y="2087"/>
              <a:ext cx="835" cy="943"/>
            </a:xfrm>
            <a:custGeom>
              <a:avLst/>
              <a:gdLst>
                <a:gd name="T0" fmla="*/ 0 w 1450"/>
                <a:gd name="T1" fmla="*/ 0 h 1638"/>
                <a:gd name="T2" fmla="*/ 1 w 1450"/>
                <a:gd name="T3" fmla="*/ 1 h 1638"/>
                <a:gd name="T4" fmla="*/ 1 w 1450"/>
                <a:gd name="T5" fmla="*/ 1 h 1638"/>
                <a:gd name="T6" fmla="*/ 1 w 1450"/>
                <a:gd name="T7" fmla="*/ 1 h 1638"/>
                <a:gd name="T8" fmla="*/ 1 w 1450"/>
                <a:gd name="T9" fmla="*/ 1 h 1638"/>
                <a:gd name="T10" fmla="*/ 1 w 1450"/>
                <a:gd name="T11" fmla="*/ 1 h 1638"/>
                <a:gd name="T12" fmla="*/ 1 w 1450"/>
                <a:gd name="T13" fmla="*/ 1 h 1638"/>
                <a:gd name="T14" fmla="*/ 1 w 1450"/>
                <a:gd name="T15" fmla="*/ 1 h 1638"/>
                <a:gd name="T16" fmla="*/ 1 w 1450"/>
                <a:gd name="T17" fmla="*/ 1 h 1638"/>
                <a:gd name="T18" fmla="*/ 1 w 1450"/>
                <a:gd name="T19" fmla="*/ 1 h 1638"/>
                <a:gd name="T20" fmla="*/ 1 w 1450"/>
                <a:gd name="T21" fmla="*/ 1 h 16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50"/>
                <a:gd name="T34" fmla="*/ 0 h 1638"/>
                <a:gd name="T35" fmla="*/ 1450 w 1450"/>
                <a:gd name="T36" fmla="*/ 1638 h 163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50" h="1638">
                  <a:moveTo>
                    <a:pt x="0" y="0"/>
                  </a:moveTo>
                  <a:lnTo>
                    <a:pt x="50" y="134"/>
                  </a:lnTo>
                  <a:lnTo>
                    <a:pt x="150" y="56"/>
                  </a:lnTo>
                  <a:lnTo>
                    <a:pt x="284" y="203"/>
                  </a:lnTo>
                  <a:lnTo>
                    <a:pt x="350" y="301"/>
                  </a:lnTo>
                  <a:lnTo>
                    <a:pt x="417" y="427"/>
                  </a:lnTo>
                  <a:lnTo>
                    <a:pt x="500" y="654"/>
                  </a:lnTo>
                  <a:lnTo>
                    <a:pt x="584" y="763"/>
                  </a:lnTo>
                  <a:lnTo>
                    <a:pt x="800" y="1274"/>
                  </a:lnTo>
                  <a:lnTo>
                    <a:pt x="1217" y="1638"/>
                  </a:lnTo>
                  <a:lnTo>
                    <a:pt x="1450" y="1358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4" name="Freeform 563"/>
            <p:cNvSpPr>
              <a:spLocks/>
            </p:cNvSpPr>
            <p:nvPr/>
          </p:nvSpPr>
          <p:spPr bwMode="auto">
            <a:xfrm flipV="1">
              <a:off x="1502" y="1502"/>
              <a:ext cx="490" cy="1528"/>
            </a:xfrm>
            <a:custGeom>
              <a:avLst/>
              <a:gdLst>
                <a:gd name="T0" fmla="*/ 0 w 850"/>
                <a:gd name="T1" fmla="*/ 0 h 2653"/>
                <a:gd name="T2" fmla="*/ 1 w 850"/>
                <a:gd name="T3" fmla="*/ 1 h 2653"/>
                <a:gd name="T4" fmla="*/ 1 w 850"/>
                <a:gd name="T5" fmla="*/ 1 h 2653"/>
                <a:gd name="T6" fmla="*/ 1 w 850"/>
                <a:gd name="T7" fmla="*/ 1 h 2653"/>
                <a:gd name="T8" fmla="*/ 1 w 850"/>
                <a:gd name="T9" fmla="*/ 1 h 2653"/>
                <a:gd name="T10" fmla="*/ 1 w 850"/>
                <a:gd name="T11" fmla="*/ 1 h 2653"/>
                <a:gd name="T12" fmla="*/ 1 w 850"/>
                <a:gd name="T13" fmla="*/ 1 h 2653"/>
                <a:gd name="T14" fmla="*/ 1 w 850"/>
                <a:gd name="T15" fmla="*/ 1 h 2653"/>
                <a:gd name="T16" fmla="*/ 1 w 850"/>
                <a:gd name="T17" fmla="*/ 1 h 2653"/>
                <a:gd name="T18" fmla="*/ 1 w 850"/>
                <a:gd name="T19" fmla="*/ 1 h 26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0"/>
                <a:gd name="T31" fmla="*/ 0 h 2653"/>
                <a:gd name="T32" fmla="*/ 850 w 850"/>
                <a:gd name="T33" fmla="*/ 2653 h 265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0" h="2653">
                  <a:moveTo>
                    <a:pt x="0" y="0"/>
                  </a:moveTo>
                  <a:lnTo>
                    <a:pt x="184" y="275"/>
                  </a:lnTo>
                  <a:lnTo>
                    <a:pt x="267" y="707"/>
                  </a:lnTo>
                  <a:lnTo>
                    <a:pt x="317" y="1140"/>
                  </a:lnTo>
                  <a:lnTo>
                    <a:pt x="367" y="1468"/>
                  </a:lnTo>
                  <a:lnTo>
                    <a:pt x="417" y="1537"/>
                  </a:lnTo>
                  <a:lnTo>
                    <a:pt x="450" y="1878"/>
                  </a:lnTo>
                  <a:lnTo>
                    <a:pt x="517" y="2107"/>
                  </a:lnTo>
                  <a:lnTo>
                    <a:pt x="634" y="2184"/>
                  </a:lnTo>
                  <a:lnTo>
                    <a:pt x="850" y="2653"/>
                  </a:lnTo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5" name="Freeform 564"/>
            <p:cNvSpPr>
              <a:spLocks/>
            </p:cNvSpPr>
            <p:nvPr/>
          </p:nvSpPr>
          <p:spPr bwMode="auto">
            <a:xfrm flipV="1">
              <a:off x="1502" y="1632"/>
              <a:ext cx="288" cy="1370"/>
            </a:xfrm>
            <a:custGeom>
              <a:avLst/>
              <a:gdLst>
                <a:gd name="T0" fmla="*/ 0 w 500"/>
                <a:gd name="T1" fmla="*/ 0 h 2378"/>
                <a:gd name="T2" fmla="*/ 1 w 500"/>
                <a:gd name="T3" fmla="*/ 1 h 2378"/>
                <a:gd name="T4" fmla="*/ 1 w 500"/>
                <a:gd name="T5" fmla="*/ 1 h 2378"/>
                <a:gd name="T6" fmla="*/ 1 w 500"/>
                <a:gd name="T7" fmla="*/ 1 h 2378"/>
                <a:gd name="T8" fmla="*/ 1 w 500"/>
                <a:gd name="T9" fmla="*/ 1 h 2378"/>
                <a:gd name="T10" fmla="*/ 1 w 500"/>
                <a:gd name="T11" fmla="*/ 1 h 2378"/>
                <a:gd name="T12" fmla="*/ 1 w 500"/>
                <a:gd name="T13" fmla="*/ 1 h 2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0"/>
                <a:gd name="T22" fmla="*/ 0 h 2378"/>
                <a:gd name="T23" fmla="*/ 500 w 500"/>
                <a:gd name="T24" fmla="*/ 2378 h 2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0" h="2378">
                  <a:moveTo>
                    <a:pt x="0" y="0"/>
                  </a:moveTo>
                  <a:lnTo>
                    <a:pt x="84" y="168"/>
                  </a:lnTo>
                  <a:lnTo>
                    <a:pt x="117" y="196"/>
                  </a:lnTo>
                  <a:lnTo>
                    <a:pt x="184" y="1092"/>
                  </a:lnTo>
                  <a:lnTo>
                    <a:pt x="267" y="1596"/>
                  </a:lnTo>
                  <a:lnTo>
                    <a:pt x="384" y="1811"/>
                  </a:lnTo>
                  <a:lnTo>
                    <a:pt x="500" y="2378"/>
                  </a:lnTo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6" name="Freeform 565"/>
            <p:cNvSpPr>
              <a:spLocks/>
            </p:cNvSpPr>
            <p:nvPr/>
          </p:nvSpPr>
          <p:spPr bwMode="auto">
            <a:xfrm flipV="1">
              <a:off x="1502" y="2204"/>
              <a:ext cx="240" cy="826"/>
            </a:xfrm>
            <a:custGeom>
              <a:avLst/>
              <a:gdLst>
                <a:gd name="T0" fmla="*/ 0 w 417"/>
                <a:gd name="T1" fmla="*/ 0 h 1435"/>
                <a:gd name="T2" fmla="*/ 1 w 417"/>
                <a:gd name="T3" fmla="*/ 1 h 1435"/>
                <a:gd name="T4" fmla="*/ 1 w 417"/>
                <a:gd name="T5" fmla="*/ 1 h 1435"/>
                <a:gd name="T6" fmla="*/ 1 w 417"/>
                <a:gd name="T7" fmla="*/ 1 h 14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7"/>
                <a:gd name="T13" fmla="*/ 0 h 1435"/>
                <a:gd name="T14" fmla="*/ 417 w 417"/>
                <a:gd name="T15" fmla="*/ 1435 h 14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7" h="1435">
                  <a:moveTo>
                    <a:pt x="0" y="0"/>
                  </a:moveTo>
                  <a:lnTo>
                    <a:pt x="184" y="119"/>
                  </a:lnTo>
                  <a:lnTo>
                    <a:pt x="284" y="1050"/>
                  </a:lnTo>
                  <a:lnTo>
                    <a:pt x="417" y="1435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593" name="Line 566"/>
          <p:cNvSpPr>
            <a:spLocks noChangeShapeType="1"/>
          </p:cNvSpPr>
          <p:nvPr/>
        </p:nvSpPr>
        <p:spPr bwMode="auto">
          <a:xfrm flipV="1">
            <a:off x="1897857" y="2678907"/>
            <a:ext cx="5594747" cy="1970485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94" name="Text Box 582"/>
          <p:cNvSpPr txBox="1">
            <a:spLocks noChangeArrowheads="1"/>
          </p:cNvSpPr>
          <p:nvPr/>
        </p:nvSpPr>
        <p:spPr bwMode="auto">
          <a:xfrm>
            <a:off x="2005013" y="3507581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46595" name="Text Box 583"/>
          <p:cNvSpPr txBox="1">
            <a:spLocks noChangeArrowheads="1"/>
          </p:cNvSpPr>
          <p:nvPr/>
        </p:nvSpPr>
        <p:spPr bwMode="auto">
          <a:xfrm>
            <a:off x="2005013" y="3326606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46596" name="Text Box 584"/>
          <p:cNvSpPr txBox="1">
            <a:spLocks noChangeArrowheads="1"/>
          </p:cNvSpPr>
          <p:nvPr/>
        </p:nvSpPr>
        <p:spPr bwMode="auto">
          <a:xfrm>
            <a:off x="2014538" y="2983706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46597" name="Text Box 584"/>
          <p:cNvSpPr txBox="1">
            <a:spLocks noChangeArrowheads="1"/>
          </p:cNvSpPr>
          <p:nvPr/>
        </p:nvSpPr>
        <p:spPr bwMode="auto">
          <a:xfrm>
            <a:off x="2476500" y="2251472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46598" name="Group 571"/>
          <p:cNvGrpSpPr>
            <a:grpSpLocks noChangeAspect="1"/>
          </p:cNvGrpSpPr>
          <p:nvPr/>
        </p:nvGrpSpPr>
        <p:grpSpPr bwMode="auto">
          <a:xfrm>
            <a:off x="2113360" y="350044"/>
            <a:ext cx="4374356" cy="781050"/>
            <a:chOff x="539750" y="300038"/>
            <a:chExt cx="6807201" cy="1216024"/>
          </a:xfrm>
        </p:grpSpPr>
        <p:sp>
          <p:nvSpPr>
            <p:cNvPr id="46601" name="Rectangle 3"/>
            <p:cNvSpPr>
              <a:spLocks noChangeArrowheads="1"/>
            </p:cNvSpPr>
            <p:nvPr/>
          </p:nvSpPr>
          <p:spPr bwMode="auto">
            <a:xfrm>
              <a:off x="1139825" y="922338"/>
              <a:ext cx="649288" cy="503237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2" name="Text Box 4"/>
            <p:cNvSpPr txBox="1">
              <a:spLocks noChangeArrowheads="1"/>
            </p:cNvSpPr>
            <p:nvPr/>
          </p:nvSpPr>
          <p:spPr bwMode="auto">
            <a:xfrm>
              <a:off x="1106490" y="1011237"/>
              <a:ext cx="857250" cy="39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de-DE" sz="1050">
                  <a:latin typeface="Calibri Light" charset="0"/>
                  <a:ea typeface="Calibri Light" charset="0"/>
                  <a:cs typeface="Calibri Light" charset="0"/>
                </a:rPr>
                <a:t>MoLV</a:t>
              </a:r>
              <a:endParaRPr lang="en-US" sz="10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3" name="Rectangle 5"/>
            <p:cNvSpPr>
              <a:spLocks noChangeArrowheads="1"/>
            </p:cNvSpPr>
            <p:nvPr/>
          </p:nvSpPr>
          <p:spPr bwMode="auto">
            <a:xfrm>
              <a:off x="7027863" y="917575"/>
              <a:ext cx="319088" cy="496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U5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4" name="Rectangle 6"/>
            <p:cNvSpPr>
              <a:spLocks noChangeArrowheads="1"/>
            </p:cNvSpPr>
            <p:nvPr/>
          </p:nvSpPr>
          <p:spPr bwMode="auto">
            <a:xfrm>
              <a:off x="2116138" y="933450"/>
              <a:ext cx="338138" cy="482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U5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5" name="Line 7"/>
            <p:cNvSpPr>
              <a:spLocks noChangeShapeType="1"/>
            </p:cNvSpPr>
            <p:nvPr/>
          </p:nvSpPr>
          <p:spPr bwMode="auto">
            <a:xfrm>
              <a:off x="2465388" y="1177925"/>
              <a:ext cx="40354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6" name="Rectangle 8"/>
            <p:cNvSpPr>
              <a:spLocks noChangeArrowheads="1"/>
            </p:cNvSpPr>
            <p:nvPr/>
          </p:nvSpPr>
          <p:spPr bwMode="auto">
            <a:xfrm>
              <a:off x="6049963" y="920750"/>
              <a:ext cx="649288" cy="4826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7" name="Text Box 9"/>
            <p:cNvSpPr txBox="1">
              <a:spLocks noChangeArrowheads="1"/>
            </p:cNvSpPr>
            <p:nvPr/>
          </p:nvSpPr>
          <p:spPr bwMode="auto">
            <a:xfrm>
              <a:off x="2933699" y="836614"/>
              <a:ext cx="287471" cy="4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8" name="Rectangle 10"/>
            <p:cNvSpPr>
              <a:spLocks noChangeArrowheads="1"/>
            </p:cNvSpPr>
            <p:nvPr/>
          </p:nvSpPr>
          <p:spPr bwMode="auto">
            <a:xfrm>
              <a:off x="1782763" y="933450"/>
              <a:ext cx="338138" cy="482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R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9" name="Rectangle 11"/>
            <p:cNvSpPr>
              <a:spLocks noChangeArrowheads="1"/>
            </p:cNvSpPr>
            <p:nvPr/>
          </p:nvSpPr>
          <p:spPr bwMode="auto">
            <a:xfrm>
              <a:off x="2589213" y="1184275"/>
              <a:ext cx="544513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SD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0" name="Rectangle 12"/>
            <p:cNvSpPr>
              <a:spLocks noChangeArrowheads="1"/>
            </p:cNvSpPr>
            <p:nvPr/>
          </p:nvSpPr>
          <p:spPr bwMode="auto">
            <a:xfrm>
              <a:off x="3424238" y="1179513"/>
              <a:ext cx="544513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SA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1" name="Rectangle 13"/>
            <p:cNvSpPr>
              <a:spLocks noChangeArrowheads="1"/>
            </p:cNvSpPr>
            <p:nvPr/>
          </p:nvSpPr>
          <p:spPr bwMode="auto">
            <a:xfrm>
              <a:off x="6688138" y="920750"/>
              <a:ext cx="338138" cy="482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R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2" name="Text Box 14"/>
            <p:cNvSpPr txBox="1">
              <a:spLocks noChangeArrowheads="1"/>
            </p:cNvSpPr>
            <p:nvPr/>
          </p:nvSpPr>
          <p:spPr bwMode="auto">
            <a:xfrm>
              <a:off x="2427287" y="823913"/>
              <a:ext cx="287471" cy="4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3" name="Rectangle 15"/>
            <p:cNvSpPr>
              <a:spLocks noChangeArrowheads="1"/>
            </p:cNvSpPr>
            <p:nvPr/>
          </p:nvSpPr>
          <p:spPr bwMode="auto">
            <a:xfrm>
              <a:off x="4024313" y="920750"/>
              <a:ext cx="1031875" cy="482600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350">
                  <a:latin typeface="Calibri Light" charset="0"/>
                  <a:ea typeface="Calibri Light" charset="0"/>
                  <a:cs typeface="Calibri Light" charset="0"/>
                </a:rPr>
                <a:t> 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4" name="Text Box 16"/>
            <p:cNvSpPr txBox="1">
              <a:spLocks noChangeArrowheads="1"/>
            </p:cNvSpPr>
            <p:nvPr/>
          </p:nvSpPr>
          <p:spPr bwMode="auto">
            <a:xfrm>
              <a:off x="3998356" y="925483"/>
              <a:ext cx="980650" cy="50313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500" dirty="0">
                  <a:latin typeface="Calibri Light" charset="0"/>
                  <a:ea typeface="Calibri Light" charset="0"/>
                  <a:cs typeface="Calibri Light" charset="0"/>
                </a:rPr>
                <a:t>IL2RG</a:t>
              </a:r>
              <a:endParaRPr lang="en-US" sz="135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5" name="Text Box 55"/>
            <p:cNvSpPr txBox="1">
              <a:spLocks noChangeArrowheads="1"/>
            </p:cNvSpPr>
            <p:nvPr/>
          </p:nvSpPr>
          <p:spPr bwMode="auto">
            <a:xfrm>
              <a:off x="539750" y="300038"/>
              <a:ext cx="287471" cy="575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de-DE" sz="18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6" name="Text Box 58"/>
            <p:cNvSpPr txBox="1">
              <a:spLocks noChangeArrowheads="1"/>
            </p:cNvSpPr>
            <p:nvPr/>
          </p:nvSpPr>
          <p:spPr bwMode="auto">
            <a:xfrm>
              <a:off x="6034088" y="1011237"/>
              <a:ext cx="857250" cy="39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de-DE" sz="1050">
                  <a:latin typeface="Calibri Light" charset="0"/>
                  <a:ea typeface="Calibri Light" charset="0"/>
                  <a:cs typeface="Calibri Light" charset="0"/>
                </a:rPr>
                <a:t>MoLV</a:t>
              </a:r>
              <a:endParaRPr lang="en-US" sz="10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599" name="Text Box 584"/>
          <p:cNvSpPr txBox="1">
            <a:spLocks noChangeArrowheads="1"/>
          </p:cNvSpPr>
          <p:nvPr/>
        </p:nvSpPr>
        <p:spPr bwMode="auto">
          <a:xfrm>
            <a:off x="2546747" y="3212306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pic>
        <p:nvPicPr>
          <p:cNvPr id="46600" name="Picture 5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79" y="1275160"/>
            <a:ext cx="2084784" cy="169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81" y="941785"/>
            <a:ext cx="5920979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ext Box 554"/>
          <p:cNvSpPr txBox="1">
            <a:spLocks noChangeArrowheads="1"/>
          </p:cNvSpPr>
          <p:nvPr/>
        </p:nvSpPr>
        <p:spPr bwMode="auto">
          <a:xfrm>
            <a:off x="1412080" y="215504"/>
            <a:ext cx="67032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SCID-X1 gene therapy, (UK 10 patients</a:t>
            </a:r>
            <a:r>
              <a:rPr lang="en-US">
                <a:latin typeface="Calibri Light" charset="0"/>
                <a:ea typeface="Calibri Light" charset="0"/>
                <a:cs typeface="Calibri Light" charset="0"/>
              </a:rPr>
              <a:t>, </a:t>
            </a:r>
            <a:r>
              <a:rPr lang="en-US" smtClean="0">
                <a:latin typeface="Calibri Light" charset="0"/>
                <a:ea typeface="Calibri Light" charset="0"/>
                <a:cs typeface="Calibri Light" charset="0"/>
              </a:rPr>
              <a:t>10-17yr </a:t>
            </a:r>
            <a:r>
              <a:rPr lang="en-US" dirty="0" err="1">
                <a:latin typeface="Calibri Light" charset="0"/>
                <a:ea typeface="Calibri Light" charset="0"/>
                <a:cs typeface="Calibri Light" charset="0"/>
              </a:rPr>
              <a:t>fu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)…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4993481" y="3164681"/>
            <a:ext cx="2300288" cy="1200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800"/>
          </a:p>
        </p:txBody>
      </p:sp>
      <p:pic>
        <p:nvPicPr>
          <p:cNvPr id="4813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41" y="2944416"/>
            <a:ext cx="2818209" cy="169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 descr="Screen Shot 2015-09-18 at 15.12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03" y="750094"/>
            <a:ext cx="6604397" cy="397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57301" y="4482704"/>
            <a:ext cx="1003697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0179" name="Text Box 554"/>
          <p:cNvSpPr txBox="1">
            <a:spLocks noChangeArrowheads="1"/>
          </p:cNvSpPr>
          <p:nvPr/>
        </p:nvSpPr>
        <p:spPr bwMode="auto">
          <a:xfrm>
            <a:off x="1412081" y="215504"/>
            <a:ext cx="6381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ADA-SCID: </a:t>
            </a: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disease pathophysiology…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7" name="Text Box 2"/>
          <p:cNvSpPr txBox="1">
            <a:spLocks noChangeArrowheads="1"/>
          </p:cNvSpPr>
          <p:nvPr/>
        </p:nvSpPr>
        <p:spPr bwMode="auto">
          <a:xfrm>
            <a:off x="1312069" y="190500"/>
            <a:ext cx="646985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dirty="0">
                <a:latin typeface="Calibri Light" charset="0"/>
                <a:ea typeface="Calibri Light" charset="0"/>
                <a:cs typeface="Calibri Light" charset="0"/>
              </a:rPr>
              <a:t>Summary of ADA-Deficient SCID Patients </a:t>
            </a:r>
          </a:p>
          <a:p>
            <a:pPr algn="ctr">
              <a:defRPr/>
            </a:pPr>
            <a:r>
              <a:rPr lang="en-GB" dirty="0">
                <a:latin typeface="Calibri Light" charset="0"/>
                <a:ea typeface="Calibri Light" charset="0"/>
                <a:cs typeface="Calibri Light" charset="0"/>
              </a:rPr>
              <a:t>Retroviral Vectors, </a:t>
            </a:r>
            <a:r>
              <a:rPr lang="en-GB" u="sng" dirty="0" err="1">
                <a:latin typeface="Calibri Light" charset="0"/>
                <a:ea typeface="Calibri Light" charset="0"/>
                <a:cs typeface="Calibri Light" charset="0"/>
              </a:rPr>
              <a:t>Myelosupressive</a:t>
            </a:r>
            <a:r>
              <a:rPr lang="en-GB" u="sng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dirty="0">
                <a:latin typeface="Calibri Light" charset="0"/>
                <a:ea typeface="Calibri Light" charset="0"/>
                <a:cs typeface="Calibri Light" charset="0"/>
              </a:rPr>
              <a:t>Conditioning</a:t>
            </a:r>
          </a:p>
        </p:txBody>
      </p:sp>
      <p:graphicFrame>
        <p:nvGraphicFramePr>
          <p:cNvPr id="2098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485994"/>
              </p:ext>
            </p:extLst>
          </p:nvPr>
        </p:nvGraphicFramePr>
        <p:xfrm>
          <a:off x="1428750" y="1207771"/>
          <a:ext cx="6263879" cy="287059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428750"/>
                <a:gridCol w="857250"/>
                <a:gridCol w="914400"/>
                <a:gridCol w="1085850"/>
                <a:gridCol w="933450"/>
                <a:gridCol w="1044179"/>
              </a:tblGrid>
              <a:tr h="4321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Center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# Pts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F/U (</a:t>
                      </a:r>
                      <a:r>
                        <a:rPr kumimoji="0" lang="en-GB" sz="1500" b="0" i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yrs</a:t>
                      </a: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)</a:t>
                      </a:r>
                      <a:r>
                        <a:rPr kumimoji="0" lang="en-GB" sz="1500" b="0" i="0" u="none" strike="noStrike" cap="none" normalizeH="0" baseline="3000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1</a:t>
                      </a:r>
                      <a:endParaRPr kumimoji="0" lang="en-GB" sz="15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Off Enzyme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Survival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DFS</a:t>
                      </a:r>
                      <a:r>
                        <a:rPr kumimoji="0" lang="en-GB" sz="1500" b="0" i="0" u="none" strike="noStrike" cap="none" normalizeH="0" baseline="3000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2</a:t>
                      </a:r>
                      <a:endParaRPr kumimoji="0" lang="en-GB" sz="15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Milan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18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0.8 – 11.5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15/18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100%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83.3%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London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8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0.5 – 7.5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4/8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100%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50%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CHLA-NHGRI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UCLA-NHGRI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10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3–7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0.2-4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3/6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9/10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100%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50%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90%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TOTAL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42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0.2 – 11.5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31/42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100%</a:t>
                      </a:r>
                      <a:endParaRPr kumimoji="0" lang="en-GB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Calibri Light" charset="0"/>
                          <a:ea typeface="Calibri Light" charset="0"/>
                          <a:cs typeface="Calibri Light" charset="0"/>
                        </a:rPr>
                        <a:t>73.8%</a:t>
                      </a:r>
                      <a:endParaRPr kumimoji="0" lang="en-GB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 Light" charset="0"/>
                        <a:ea typeface="Calibri Light" charset="0"/>
                        <a:cs typeface="Calibri Light" charset="0"/>
                      </a:endParaRPr>
                    </a:p>
                  </a:txBody>
                  <a:tcPr marL="68580" marR="68580" marT="34290" marB="34290" anchor="ctr" horzOverflow="overflow"/>
                </a:tc>
              </a:tr>
            </a:tbl>
          </a:graphicData>
        </a:graphic>
      </p:graphicFrame>
      <p:sp>
        <p:nvSpPr>
          <p:cNvPr id="51203" name="TextBox 3"/>
          <p:cNvSpPr txBox="1">
            <a:spLocks noChangeArrowheads="1"/>
          </p:cNvSpPr>
          <p:nvPr/>
        </p:nvSpPr>
        <p:spPr bwMode="auto">
          <a:xfrm>
            <a:off x="1657350" y="4171951"/>
            <a:ext cx="4457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baseline="300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1 </a:t>
            </a:r>
            <a:r>
              <a:rPr lang="en-US" sz="18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As of January 2013</a:t>
            </a:r>
          </a:p>
          <a:p>
            <a:r>
              <a:rPr lang="en-US" sz="1800" baseline="300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DFS ≡ Alive without BMT or PEG-ADA re-start</a:t>
            </a:r>
          </a:p>
        </p:txBody>
      </p:sp>
      <p:sp>
        <p:nvSpPr>
          <p:cNvPr id="51204" name="Rectangle 48"/>
          <p:cNvSpPr>
            <a:spLocks noChangeArrowheads="1"/>
          </p:cNvSpPr>
          <p:nvPr/>
        </p:nvSpPr>
        <p:spPr bwMode="auto">
          <a:xfrm>
            <a:off x="6357423" y="4818282"/>
            <a:ext cx="267041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Gaspar, </a:t>
            </a:r>
            <a:r>
              <a:rPr lang="en-US" sz="1500" dirty="0" err="1">
                <a:latin typeface="Calibri Light" charset="0"/>
                <a:ea typeface="Calibri Light" charset="0"/>
                <a:cs typeface="Calibri Light" charset="0"/>
              </a:rPr>
              <a:t>Aiuti</a:t>
            </a:r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, Kohn, </a:t>
            </a:r>
            <a:r>
              <a:rPr lang="en-US" sz="1500" dirty="0" smtClean="0">
                <a:latin typeface="Calibri Light" charset="0"/>
                <a:ea typeface="Calibri Light" charset="0"/>
                <a:cs typeface="Calibri Light" charset="0"/>
              </a:rPr>
              <a:t>unpublished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428750" y="1623808"/>
            <a:ext cx="1477736" cy="8164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6893719" y="3783807"/>
            <a:ext cx="773906" cy="302419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082" name="AutoShape 3"/>
          <p:cNvSpPr>
            <a:spLocks noChangeArrowheads="1"/>
          </p:cNvSpPr>
          <p:nvPr/>
        </p:nvSpPr>
        <p:spPr bwMode="auto">
          <a:xfrm rot="-9528850">
            <a:off x="1551385" y="3215879"/>
            <a:ext cx="6210300" cy="542925"/>
          </a:xfrm>
          <a:prstGeom prst="triangle">
            <a:avLst>
              <a:gd name="adj" fmla="val 37972"/>
            </a:avLst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083" name="Rectangle 4"/>
          <p:cNvSpPr>
            <a:spLocks noChangeArrowheads="1"/>
          </p:cNvSpPr>
          <p:nvPr/>
        </p:nvSpPr>
        <p:spPr bwMode="auto">
          <a:xfrm rot="870767">
            <a:off x="2863454" y="2901554"/>
            <a:ext cx="2915840" cy="64889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1658541" y="1941910"/>
            <a:ext cx="6048375" cy="2491978"/>
            <a:chOff x="476" y="1181"/>
            <a:chExt cx="5080" cy="2093"/>
          </a:xfrm>
        </p:grpSpPr>
        <p:grpSp>
          <p:nvGrpSpPr>
            <p:cNvPr id="46659" name="Group 6"/>
            <p:cNvGrpSpPr>
              <a:grpSpLocks/>
            </p:cNvGrpSpPr>
            <p:nvPr/>
          </p:nvGrpSpPr>
          <p:grpSpPr bwMode="auto">
            <a:xfrm>
              <a:off x="476" y="1181"/>
              <a:ext cx="5080" cy="2093"/>
              <a:chOff x="476" y="1181"/>
              <a:chExt cx="5080" cy="2093"/>
            </a:xfrm>
          </p:grpSpPr>
          <p:sp>
            <p:nvSpPr>
              <p:cNvPr id="46661" name="AutoShape 7"/>
              <p:cNvSpPr>
                <a:spLocks noChangeArrowheads="1"/>
              </p:cNvSpPr>
              <p:nvPr/>
            </p:nvSpPr>
            <p:spPr bwMode="auto">
              <a:xfrm>
                <a:off x="612" y="1181"/>
                <a:ext cx="1814" cy="816"/>
              </a:xfrm>
              <a:prstGeom prst="rtTriangl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46662" name="Group 8"/>
              <p:cNvGrpSpPr>
                <a:grpSpLocks/>
              </p:cNvGrpSpPr>
              <p:nvPr/>
            </p:nvGrpSpPr>
            <p:grpSpPr bwMode="auto">
              <a:xfrm>
                <a:off x="476" y="1298"/>
                <a:ext cx="5080" cy="1976"/>
                <a:chOff x="476" y="1298"/>
                <a:chExt cx="5080" cy="1976"/>
              </a:xfrm>
            </p:grpSpPr>
            <p:sp>
              <p:nvSpPr>
                <p:cNvPr id="46663" name="Freeform 9"/>
                <p:cNvSpPr>
                  <a:spLocks/>
                </p:cNvSpPr>
                <p:nvPr/>
              </p:nvSpPr>
              <p:spPr bwMode="auto">
                <a:xfrm>
                  <a:off x="567" y="1298"/>
                  <a:ext cx="4989" cy="1976"/>
                </a:xfrm>
                <a:custGeom>
                  <a:avLst/>
                  <a:gdLst>
                    <a:gd name="T0" fmla="*/ 63 w 4989"/>
                    <a:gd name="T1" fmla="*/ 0 h 2084"/>
                    <a:gd name="T2" fmla="*/ 1321 w 4989"/>
                    <a:gd name="T3" fmla="*/ 9 h 2084"/>
                    <a:gd name="T4" fmla="*/ 1885 w 4989"/>
                    <a:gd name="T5" fmla="*/ 9 h 2084"/>
                    <a:gd name="T6" fmla="*/ 2972 w 4989"/>
                    <a:gd name="T7" fmla="*/ 9 h 2084"/>
                    <a:gd name="T8" fmla="*/ 3502 w 4989"/>
                    <a:gd name="T9" fmla="*/ 9 h 2084"/>
                    <a:gd name="T10" fmla="*/ 3649 w 4989"/>
                    <a:gd name="T11" fmla="*/ 9 h 2084"/>
                    <a:gd name="T12" fmla="*/ 3853 w 4989"/>
                    <a:gd name="T13" fmla="*/ 9 h 2084"/>
                    <a:gd name="T14" fmla="*/ 4303 w 4989"/>
                    <a:gd name="T15" fmla="*/ 9 h 2084"/>
                    <a:gd name="T16" fmla="*/ 4237 w 4989"/>
                    <a:gd name="T17" fmla="*/ 9 h 2084"/>
                    <a:gd name="T18" fmla="*/ 4453 w 4989"/>
                    <a:gd name="T19" fmla="*/ 9 h 2084"/>
                    <a:gd name="T20" fmla="*/ 4645 w 4989"/>
                    <a:gd name="T21" fmla="*/ 9 h 2084"/>
                    <a:gd name="T22" fmla="*/ 4843 w 4989"/>
                    <a:gd name="T23" fmla="*/ 9 h 2084"/>
                    <a:gd name="T24" fmla="*/ 4976 w 4989"/>
                    <a:gd name="T25" fmla="*/ 9 h 2084"/>
                    <a:gd name="T26" fmla="*/ 4970 w 4989"/>
                    <a:gd name="T27" fmla="*/ 9 h 2084"/>
                    <a:gd name="T28" fmla="*/ 4973 w 4989"/>
                    <a:gd name="T29" fmla="*/ 9 h 2084"/>
                    <a:gd name="T30" fmla="*/ 4961 w 4989"/>
                    <a:gd name="T31" fmla="*/ 9 h 2084"/>
                    <a:gd name="T32" fmla="*/ 4806 w 4989"/>
                    <a:gd name="T33" fmla="*/ 9 h 2084"/>
                    <a:gd name="T34" fmla="*/ 4375 w 4989"/>
                    <a:gd name="T35" fmla="*/ 9 h 2084"/>
                    <a:gd name="T36" fmla="*/ 3912 w 4989"/>
                    <a:gd name="T37" fmla="*/ 9 h 2084"/>
                    <a:gd name="T38" fmla="*/ 3646 w 4989"/>
                    <a:gd name="T39" fmla="*/ 9 h 2084"/>
                    <a:gd name="T40" fmla="*/ 3574 w 4989"/>
                    <a:gd name="T41" fmla="*/ 9 h 2084"/>
                    <a:gd name="T42" fmla="*/ 3466 w 4989"/>
                    <a:gd name="T43" fmla="*/ 9 h 2084"/>
                    <a:gd name="T44" fmla="*/ 3345 w 4989"/>
                    <a:gd name="T45" fmla="*/ 9 h 2084"/>
                    <a:gd name="T46" fmla="*/ 3261 w 4989"/>
                    <a:gd name="T47" fmla="*/ 9 h 2084"/>
                    <a:gd name="T48" fmla="*/ 3125 w 4989"/>
                    <a:gd name="T49" fmla="*/ 9 h 2084"/>
                    <a:gd name="T50" fmla="*/ 3016 w 4989"/>
                    <a:gd name="T51" fmla="*/ 9 h 2084"/>
                    <a:gd name="T52" fmla="*/ 2808 w 4989"/>
                    <a:gd name="T53" fmla="*/ 9 h 2084"/>
                    <a:gd name="T54" fmla="*/ 2504 w 4989"/>
                    <a:gd name="T55" fmla="*/ 9 h 2084"/>
                    <a:gd name="T56" fmla="*/ 2185 w 4989"/>
                    <a:gd name="T57" fmla="*/ 9 h 2084"/>
                    <a:gd name="T58" fmla="*/ 1949 w 4989"/>
                    <a:gd name="T59" fmla="*/ 9 h 2084"/>
                    <a:gd name="T60" fmla="*/ 1675 w 4989"/>
                    <a:gd name="T61" fmla="*/ 9 h 2084"/>
                    <a:gd name="T62" fmla="*/ 1681 w 4989"/>
                    <a:gd name="T63" fmla="*/ 9 h 2084"/>
                    <a:gd name="T64" fmla="*/ 1557 w 4989"/>
                    <a:gd name="T65" fmla="*/ 9 h 2084"/>
                    <a:gd name="T66" fmla="*/ 1281 w 4989"/>
                    <a:gd name="T67" fmla="*/ 9 h 2084"/>
                    <a:gd name="T68" fmla="*/ 1103 w 4989"/>
                    <a:gd name="T69" fmla="*/ 9 h 2084"/>
                    <a:gd name="T70" fmla="*/ 884 w 4989"/>
                    <a:gd name="T71" fmla="*/ 9 h 2084"/>
                    <a:gd name="T72" fmla="*/ 820 w 4989"/>
                    <a:gd name="T73" fmla="*/ 9 h 2084"/>
                    <a:gd name="T74" fmla="*/ 811 w 4989"/>
                    <a:gd name="T75" fmla="*/ 9 h 2084"/>
                    <a:gd name="T76" fmla="*/ 639 w 4989"/>
                    <a:gd name="T77" fmla="*/ 9 h 2084"/>
                    <a:gd name="T78" fmla="*/ 548 w 4989"/>
                    <a:gd name="T79" fmla="*/ 9 h 2084"/>
                    <a:gd name="T80" fmla="*/ 427 w 4989"/>
                    <a:gd name="T81" fmla="*/ 9 h 2084"/>
                    <a:gd name="T82" fmla="*/ 336 w 4989"/>
                    <a:gd name="T83" fmla="*/ 9 h 2084"/>
                    <a:gd name="T84" fmla="*/ 305 w 4989"/>
                    <a:gd name="T85" fmla="*/ 9 h 2084"/>
                    <a:gd name="T86" fmla="*/ 275 w 4989"/>
                    <a:gd name="T87" fmla="*/ 9 h 2084"/>
                    <a:gd name="T88" fmla="*/ 184 w 4989"/>
                    <a:gd name="T89" fmla="*/ 9 h 2084"/>
                    <a:gd name="T90" fmla="*/ 155 w 4989"/>
                    <a:gd name="T91" fmla="*/ 9 h 2084"/>
                    <a:gd name="T92" fmla="*/ 99 w 4989"/>
                    <a:gd name="T93" fmla="*/ 9 h 2084"/>
                    <a:gd name="T94" fmla="*/ 68 w 4989"/>
                    <a:gd name="T95" fmla="*/ 9 h 2084"/>
                    <a:gd name="T96" fmla="*/ 37 w 4989"/>
                    <a:gd name="T97" fmla="*/ 9 h 2084"/>
                    <a:gd name="T98" fmla="*/ 63 w 4989"/>
                    <a:gd name="T99" fmla="*/ 0 h 208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4989"/>
                    <a:gd name="T151" fmla="*/ 0 h 2084"/>
                    <a:gd name="T152" fmla="*/ 4989 w 4989"/>
                    <a:gd name="T153" fmla="*/ 2084 h 2084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4989" h="2084">
                      <a:moveTo>
                        <a:pt x="63" y="0"/>
                      </a:moveTo>
                      <a:cubicBezTo>
                        <a:pt x="484" y="0"/>
                        <a:pt x="901" y="1020"/>
                        <a:pt x="1321" y="1020"/>
                      </a:cubicBezTo>
                      <a:cubicBezTo>
                        <a:pt x="1510" y="1020"/>
                        <a:pt x="1697" y="1164"/>
                        <a:pt x="1885" y="1164"/>
                      </a:cubicBezTo>
                      <a:cubicBezTo>
                        <a:pt x="2356" y="1152"/>
                        <a:pt x="2501" y="1260"/>
                        <a:pt x="2972" y="1260"/>
                      </a:cubicBezTo>
                      <a:cubicBezTo>
                        <a:pt x="3442" y="1243"/>
                        <a:pt x="2480" y="1269"/>
                        <a:pt x="3502" y="1269"/>
                      </a:cubicBezTo>
                      <a:cubicBezTo>
                        <a:pt x="3785" y="1269"/>
                        <a:pt x="3367" y="1422"/>
                        <a:pt x="3649" y="1422"/>
                      </a:cubicBezTo>
                      <a:cubicBezTo>
                        <a:pt x="3891" y="1210"/>
                        <a:pt x="3744" y="1414"/>
                        <a:pt x="3853" y="1422"/>
                      </a:cubicBezTo>
                      <a:cubicBezTo>
                        <a:pt x="3962" y="1430"/>
                        <a:pt x="4239" y="1437"/>
                        <a:pt x="4303" y="1470"/>
                      </a:cubicBezTo>
                      <a:cubicBezTo>
                        <a:pt x="4303" y="1647"/>
                        <a:pt x="4237" y="1442"/>
                        <a:pt x="4237" y="1620"/>
                      </a:cubicBezTo>
                      <a:cubicBezTo>
                        <a:pt x="4237" y="1774"/>
                        <a:pt x="4453" y="1543"/>
                        <a:pt x="4453" y="1698"/>
                      </a:cubicBezTo>
                      <a:cubicBezTo>
                        <a:pt x="4449" y="1880"/>
                        <a:pt x="4580" y="1661"/>
                        <a:pt x="4645" y="1686"/>
                      </a:cubicBezTo>
                      <a:cubicBezTo>
                        <a:pt x="4710" y="1711"/>
                        <a:pt x="4788" y="1857"/>
                        <a:pt x="4843" y="1848"/>
                      </a:cubicBezTo>
                      <a:cubicBezTo>
                        <a:pt x="4898" y="1839"/>
                        <a:pt x="4955" y="1631"/>
                        <a:pt x="4976" y="1633"/>
                      </a:cubicBezTo>
                      <a:cubicBezTo>
                        <a:pt x="4973" y="1777"/>
                        <a:pt x="4970" y="1811"/>
                        <a:pt x="4970" y="1862"/>
                      </a:cubicBezTo>
                      <a:cubicBezTo>
                        <a:pt x="4970" y="1913"/>
                        <a:pt x="4974" y="1904"/>
                        <a:pt x="4973" y="1937"/>
                      </a:cubicBezTo>
                      <a:cubicBezTo>
                        <a:pt x="4972" y="1968"/>
                        <a:pt x="4989" y="2038"/>
                        <a:pt x="4961" y="2061"/>
                      </a:cubicBezTo>
                      <a:cubicBezTo>
                        <a:pt x="4933" y="2084"/>
                        <a:pt x="4903" y="2070"/>
                        <a:pt x="4806" y="2070"/>
                      </a:cubicBezTo>
                      <a:cubicBezTo>
                        <a:pt x="4708" y="2070"/>
                        <a:pt x="4523" y="2064"/>
                        <a:pt x="4375" y="2061"/>
                      </a:cubicBezTo>
                      <a:cubicBezTo>
                        <a:pt x="4148" y="2064"/>
                        <a:pt x="4051" y="2055"/>
                        <a:pt x="3912" y="2055"/>
                      </a:cubicBezTo>
                      <a:cubicBezTo>
                        <a:pt x="3962" y="2055"/>
                        <a:pt x="3835" y="2058"/>
                        <a:pt x="3646" y="2037"/>
                      </a:cubicBezTo>
                      <a:cubicBezTo>
                        <a:pt x="3556" y="2031"/>
                        <a:pt x="3602" y="2039"/>
                        <a:pt x="3574" y="2037"/>
                      </a:cubicBezTo>
                      <a:cubicBezTo>
                        <a:pt x="3544" y="2036"/>
                        <a:pt x="3504" y="2034"/>
                        <a:pt x="3466" y="2031"/>
                      </a:cubicBezTo>
                      <a:cubicBezTo>
                        <a:pt x="3442" y="2029"/>
                        <a:pt x="3379" y="2024"/>
                        <a:pt x="3345" y="2022"/>
                      </a:cubicBezTo>
                      <a:cubicBezTo>
                        <a:pt x="3311" y="2020"/>
                        <a:pt x="3297" y="2019"/>
                        <a:pt x="3261" y="2016"/>
                      </a:cubicBezTo>
                      <a:cubicBezTo>
                        <a:pt x="3225" y="2013"/>
                        <a:pt x="3165" y="2008"/>
                        <a:pt x="3125" y="2004"/>
                      </a:cubicBezTo>
                      <a:cubicBezTo>
                        <a:pt x="3122" y="2003"/>
                        <a:pt x="3069" y="1997"/>
                        <a:pt x="3016" y="1992"/>
                      </a:cubicBezTo>
                      <a:cubicBezTo>
                        <a:pt x="2963" y="1987"/>
                        <a:pt x="2893" y="1981"/>
                        <a:pt x="2808" y="1974"/>
                      </a:cubicBezTo>
                      <a:cubicBezTo>
                        <a:pt x="2495" y="1954"/>
                        <a:pt x="2653" y="1966"/>
                        <a:pt x="2504" y="1949"/>
                      </a:cubicBezTo>
                      <a:cubicBezTo>
                        <a:pt x="2375" y="1942"/>
                        <a:pt x="2278" y="1919"/>
                        <a:pt x="2185" y="1907"/>
                      </a:cubicBezTo>
                      <a:cubicBezTo>
                        <a:pt x="2093" y="1897"/>
                        <a:pt x="2034" y="1896"/>
                        <a:pt x="1949" y="1889"/>
                      </a:cubicBezTo>
                      <a:cubicBezTo>
                        <a:pt x="1577" y="1874"/>
                        <a:pt x="1796" y="1874"/>
                        <a:pt x="1675" y="1862"/>
                      </a:cubicBezTo>
                      <a:cubicBezTo>
                        <a:pt x="1627" y="1860"/>
                        <a:pt x="1701" y="1864"/>
                        <a:pt x="1681" y="1862"/>
                      </a:cubicBezTo>
                      <a:cubicBezTo>
                        <a:pt x="1662" y="1860"/>
                        <a:pt x="1623" y="1858"/>
                        <a:pt x="1557" y="1850"/>
                      </a:cubicBezTo>
                      <a:cubicBezTo>
                        <a:pt x="1491" y="1842"/>
                        <a:pt x="1357" y="1824"/>
                        <a:pt x="1281" y="1814"/>
                      </a:cubicBezTo>
                      <a:cubicBezTo>
                        <a:pt x="1214" y="1814"/>
                        <a:pt x="1188" y="1799"/>
                        <a:pt x="1103" y="1791"/>
                      </a:cubicBezTo>
                      <a:cubicBezTo>
                        <a:pt x="965" y="1778"/>
                        <a:pt x="1164" y="1802"/>
                        <a:pt x="884" y="1769"/>
                      </a:cubicBezTo>
                      <a:cubicBezTo>
                        <a:pt x="862" y="1766"/>
                        <a:pt x="865" y="1760"/>
                        <a:pt x="820" y="1752"/>
                      </a:cubicBezTo>
                      <a:cubicBezTo>
                        <a:pt x="692" y="1725"/>
                        <a:pt x="814" y="1752"/>
                        <a:pt x="811" y="1752"/>
                      </a:cubicBezTo>
                      <a:cubicBezTo>
                        <a:pt x="752" y="1739"/>
                        <a:pt x="696" y="1723"/>
                        <a:pt x="639" y="1705"/>
                      </a:cubicBezTo>
                      <a:cubicBezTo>
                        <a:pt x="612" y="1697"/>
                        <a:pt x="572" y="1690"/>
                        <a:pt x="548" y="1676"/>
                      </a:cubicBezTo>
                      <a:cubicBezTo>
                        <a:pt x="462" y="1657"/>
                        <a:pt x="490" y="1663"/>
                        <a:pt x="427" y="1637"/>
                      </a:cubicBezTo>
                      <a:cubicBezTo>
                        <a:pt x="341" y="1606"/>
                        <a:pt x="406" y="1621"/>
                        <a:pt x="336" y="1598"/>
                      </a:cubicBezTo>
                      <a:cubicBezTo>
                        <a:pt x="326" y="1595"/>
                        <a:pt x="315" y="1591"/>
                        <a:pt x="305" y="1588"/>
                      </a:cubicBezTo>
                      <a:cubicBezTo>
                        <a:pt x="295" y="1585"/>
                        <a:pt x="275" y="1579"/>
                        <a:pt x="275" y="1579"/>
                      </a:cubicBezTo>
                      <a:cubicBezTo>
                        <a:pt x="244" y="1559"/>
                        <a:pt x="219" y="1550"/>
                        <a:pt x="184" y="1540"/>
                      </a:cubicBezTo>
                      <a:cubicBezTo>
                        <a:pt x="174" y="1533"/>
                        <a:pt x="162" y="1540"/>
                        <a:pt x="155" y="1531"/>
                      </a:cubicBezTo>
                      <a:cubicBezTo>
                        <a:pt x="149" y="1523"/>
                        <a:pt x="164" y="1534"/>
                        <a:pt x="99" y="1513"/>
                      </a:cubicBezTo>
                      <a:cubicBezTo>
                        <a:pt x="37" y="1495"/>
                        <a:pt x="81" y="1484"/>
                        <a:pt x="68" y="1498"/>
                      </a:cubicBezTo>
                      <a:cubicBezTo>
                        <a:pt x="0" y="1463"/>
                        <a:pt x="71" y="1507"/>
                        <a:pt x="37" y="1495"/>
                      </a:cubicBezTo>
                      <a:cubicBezTo>
                        <a:pt x="45" y="992"/>
                        <a:pt x="63" y="509"/>
                        <a:pt x="6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/>
                </a:p>
              </p:txBody>
            </p:sp>
            <p:grpSp>
              <p:nvGrpSpPr>
                <p:cNvPr id="46664" name="Group 10"/>
                <p:cNvGrpSpPr>
                  <a:grpSpLocks/>
                </p:cNvGrpSpPr>
                <p:nvPr/>
              </p:nvGrpSpPr>
              <p:grpSpPr bwMode="auto">
                <a:xfrm>
                  <a:off x="476" y="2038"/>
                  <a:ext cx="5078" cy="1221"/>
                  <a:chOff x="476" y="2038"/>
                  <a:chExt cx="5078" cy="1221"/>
                </a:xfrm>
              </p:grpSpPr>
              <p:sp>
                <p:nvSpPr>
                  <p:cNvPr id="46666" name="Rectangle 11"/>
                  <p:cNvSpPr>
                    <a:spLocks noChangeArrowheads="1"/>
                  </p:cNvSpPr>
                  <p:nvPr/>
                </p:nvSpPr>
                <p:spPr bwMode="auto">
                  <a:xfrm rot="961261">
                    <a:off x="3503" y="2448"/>
                    <a:ext cx="2012" cy="441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en-US" sz="1350"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6667" name="AutoShape 12"/>
                  <p:cNvSpPr>
                    <a:spLocks noChangeArrowheads="1"/>
                  </p:cNvSpPr>
                  <p:nvPr/>
                </p:nvSpPr>
                <p:spPr bwMode="auto">
                  <a:xfrm rot="-9880900">
                    <a:off x="476" y="2038"/>
                    <a:ext cx="5078" cy="510"/>
                  </a:xfrm>
                  <a:prstGeom prst="triangle">
                    <a:avLst>
                      <a:gd name="adj" fmla="val 97278"/>
                    </a:avLst>
                  </a:prstGeom>
                  <a:solidFill>
                    <a:srgbClr val="EAEAE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46668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5502" y="2730"/>
                    <a:ext cx="45" cy="529"/>
                  </a:xfrm>
                  <a:prstGeom prst="rect">
                    <a:avLst/>
                  </a:prstGeom>
                  <a:solidFill>
                    <a:srgbClr val="EAEAEA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>
                      <a:latin typeface="Arial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46665" name="Rectangle 14"/>
                <p:cNvSpPr>
                  <a:spLocks noChangeArrowheads="1"/>
                </p:cNvSpPr>
                <p:nvPr/>
              </p:nvSpPr>
              <p:spPr bwMode="auto">
                <a:xfrm rot="774445">
                  <a:off x="5127" y="2659"/>
                  <a:ext cx="429" cy="44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>
                    <a:latin typeface="Arial" charset="0"/>
                    <a:cs typeface="Arial" charset="0"/>
                  </a:endParaRPr>
                </a:p>
              </p:txBody>
            </p:sp>
          </p:grpSp>
        </p:grpSp>
        <p:sp>
          <p:nvSpPr>
            <p:cNvPr id="46660" name="AutoShape 15"/>
            <p:cNvSpPr>
              <a:spLocks noChangeArrowheads="1"/>
            </p:cNvSpPr>
            <p:nvPr/>
          </p:nvSpPr>
          <p:spPr bwMode="auto">
            <a:xfrm rot="-235741">
              <a:off x="668" y="1216"/>
              <a:ext cx="1814" cy="816"/>
            </a:xfrm>
            <a:prstGeom prst="rtTriangl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sp>
        <p:nvSpPr>
          <p:cNvPr id="46085" name="Line 16"/>
          <p:cNvSpPr>
            <a:spLocks noChangeShapeType="1"/>
          </p:cNvSpPr>
          <p:nvPr/>
        </p:nvSpPr>
        <p:spPr bwMode="auto">
          <a:xfrm>
            <a:off x="1804988" y="2003822"/>
            <a:ext cx="88106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086" name="Line 17"/>
          <p:cNvSpPr>
            <a:spLocks noChangeShapeType="1"/>
          </p:cNvSpPr>
          <p:nvPr/>
        </p:nvSpPr>
        <p:spPr bwMode="auto">
          <a:xfrm flipV="1">
            <a:off x="7641431" y="4680348"/>
            <a:ext cx="0" cy="3929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87" name="Rectangle 18"/>
          <p:cNvSpPr>
            <a:spLocks noChangeArrowheads="1"/>
          </p:cNvSpPr>
          <p:nvPr/>
        </p:nvSpPr>
        <p:spPr bwMode="auto">
          <a:xfrm>
            <a:off x="1484710" y="4304110"/>
            <a:ext cx="702469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1000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088" name="Rectangle 19"/>
          <p:cNvSpPr>
            <a:spLocks noChangeArrowheads="1"/>
          </p:cNvSpPr>
          <p:nvPr/>
        </p:nvSpPr>
        <p:spPr bwMode="auto">
          <a:xfrm>
            <a:off x="1484710" y="3687366"/>
            <a:ext cx="381000" cy="20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3000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089" name="Rectangle 20"/>
          <p:cNvSpPr>
            <a:spLocks noChangeArrowheads="1"/>
          </p:cNvSpPr>
          <p:nvPr/>
        </p:nvSpPr>
        <p:spPr bwMode="auto">
          <a:xfrm>
            <a:off x="1484710" y="3086100"/>
            <a:ext cx="488156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5000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090" name="Rectangle 21"/>
          <p:cNvSpPr>
            <a:spLocks noChangeArrowheads="1"/>
          </p:cNvSpPr>
          <p:nvPr/>
        </p:nvSpPr>
        <p:spPr bwMode="auto">
          <a:xfrm>
            <a:off x="1484710" y="2472929"/>
            <a:ext cx="488156" cy="11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7000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091" name="Rectangle 22"/>
          <p:cNvSpPr>
            <a:spLocks noChangeArrowheads="1"/>
          </p:cNvSpPr>
          <p:nvPr/>
        </p:nvSpPr>
        <p:spPr bwMode="auto">
          <a:xfrm rot="-5400000">
            <a:off x="698302" y="3139083"/>
            <a:ext cx="1276350" cy="10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12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T Lymphocytes/µl</a:t>
            </a:r>
            <a:endParaRPr lang="fr-FR" sz="12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092" name="Rectangle 23"/>
          <p:cNvSpPr>
            <a:spLocks noChangeArrowheads="1"/>
          </p:cNvSpPr>
          <p:nvPr/>
        </p:nvSpPr>
        <p:spPr bwMode="auto">
          <a:xfrm>
            <a:off x="3320654" y="4953000"/>
            <a:ext cx="25336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hangingPunct="0"/>
            <a:r>
              <a:rPr lang="en-US" sz="12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months after gene therapy  </a:t>
            </a:r>
            <a:endParaRPr lang="fr-FR" sz="12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093" name="Line 24"/>
          <p:cNvSpPr>
            <a:spLocks noChangeShapeType="1"/>
          </p:cNvSpPr>
          <p:nvPr/>
        </p:nvSpPr>
        <p:spPr bwMode="auto">
          <a:xfrm>
            <a:off x="4152900" y="2839641"/>
            <a:ext cx="344091" cy="14751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4" name="Line 25"/>
          <p:cNvSpPr>
            <a:spLocks noChangeShapeType="1"/>
          </p:cNvSpPr>
          <p:nvPr/>
        </p:nvSpPr>
        <p:spPr bwMode="auto">
          <a:xfrm>
            <a:off x="1813323" y="1919288"/>
            <a:ext cx="2381" cy="276225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5" name="Line 26"/>
          <p:cNvSpPr>
            <a:spLocks noChangeShapeType="1"/>
          </p:cNvSpPr>
          <p:nvPr/>
        </p:nvSpPr>
        <p:spPr bwMode="auto">
          <a:xfrm>
            <a:off x="1791892" y="4681538"/>
            <a:ext cx="21431" cy="119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6" name="Line 27"/>
          <p:cNvSpPr>
            <a:spLocks noChangeShapeType="1"/>
          </p:cNvSpPr>
          <p:nvPr/>
        </p:nvSpPr>
        <p:spPr bwMode="auto">
          <a:xfrm>
            <a:off x="1791892" y="4375547"/>
            <a:ext cx="21431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7" name="Line 28"/>
          <p:cNvSpPr>
            <a:spLocks noChangeShapeType="1"/>
          </p:cNvSpPr>
          <p:nvPr/>
        </p:nvSpPr>
        <p:spPr bwMode="auto">
          <a:xfrm>
            <a:off x="1791892" y="4065985"/>
            <a:ext cx="21431" cy="23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8" name="Line 29"/>
          <p:cNvSpPr>
            <a:spLocks noChangeShapeType="1"/>
          </p:cNvSpPr>
          <p:nvPr/>
        </p:nvSpPr>
        <p:spPr bwMode="auto">
          <a:xfrm>
            <a:off x="1791892" y="3761185"/>
            <a:ext cx="21431" cy="238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099" name="Line 30"/>
          <p:cNvSpPr>
            <a:spLocks noChangeShapeType="1"/>
          </p:cNvSpPr>
          <p:nvPr/>
        </p:nvSpPr>
        <p:spPr bwMode="auto">
          <a:xfrm>
            <a:off x="1791892" y="3455194"/>
            <a:ext cx="21431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0" name="Line 31"/>
          <p:cNvSpPr>
            <a:spLocks noChangeShapeType="1"/>
          </p:cNvSpPr>
          <p:nvPr/>
        </p:nvSpPr>
        <p:spPr bwMode="auto">
          <a:xfrm>
            <a:off x="1791892" y="3144442"/>
            <a:ext cx="21431" cy="119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1" name="Line 32"/>
          <p:cNvSpPr>
            <a:spLocks noChangeShapeType="1"/>
          </p:cNvSpPr>
          <p:nvPr/>
        </p:nvSpPr>
        <p:spPr bwMode="auto">
          <a:xfrm>
            <a:off x="1791892" y="2531269"/>
            <a:ext cx="21431" cy="119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2" name="Line 33"/>
          <p:cNvSpPr>
            <a:spLocks noChangeShapeType="1"/>
          </p:cNvSpPr>
          <p:nvPr/>
        </p:nvSpPr>
        <p:spPr bwMode="auto">
          <a:xfrm>
            <a:off x="1791892" y="2224088"/>
            <a:ext cx="21431" cy="2381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349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3" name="Line 34"/>
          <p:cNvSpPr>
            <a:spLocks noChangeShapeType="1"/>
          </p:cNvSpPr>
          <p:nvPr/>
        </p:nvSpPr>
        <p:spPr bwMode="auto">
          <a:xfrm>
            <a:off x="1813323" y="4724400"/>
            <a:ext cx="5840015" cy="119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4" name="Line 35"/>
          <p:cNvSpPr>
            <a:spLocks noChangeShapeType="1"/>
          </p:cNvSpPr>
          <p:nvPr/>
        </p:nvSpPr>
        <p:spPr bwMode="auto">
          <a:xfrm flipV="1">
            <a:off x="1813323" y="4681538"/>
            <a:ext cx="2381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5" name="Line 36"/>
          <p:cNvSpPr>
            <a:spLocks noChangeShapeType="1"/>
          </p:cNvSpPr>
          <p:nvPr/>
        </p:nvSpPr>
        <p:spPr bwMode="auto">
          <a:xfrm flipV="1">
            <a:off x="2564606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6" name="Line 37"/>
          <p:cNvSpPr>
            <a:spLocks noChangeShapeType="1"/>
          </p:cNvSpPr>
          <p:nvPr/>
        </p:nvSpPr>
        <p:spPr bwMode="auto">
          <a:xfrm flipV="1">
            <a:off x="3314700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7" name="Line 38"/>
          <p:cNvSpPr>
            <a:spLocks noChangeShapeType="1"/>
          </p:cNvSpPr>
          <p:nvPr/>
        </p:nvSpPr>
        <p:spPr bwMode="auto">
          <a:xfrm flipV="1">
            <a:off x="4063604" y="4681538"/>
            <a:ext cx="119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8" name="Line 39"/>
          <p:cNvSpPr>
            <a:spLocks noChangeShapeType="1"/>
          </p:cNvSpPr>
          <p:nvPr/>
        </p:nvSpPr>
        <p:spPr bwMode="auto">
          <a:xfrm flipV="1">
            <a:off x="4813697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09" name="Line 40"/>
          <p:cNvSpPr>
            <a:spLocks noChangeShapeType="1"/>
          </p:cNvSpPr>
          <p:nvPr/>
        </p:nvSpPr>
        <p:spPr bwMode="auto">
          <a:xfrm flipV="1">
            <a:off x="5563791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0" name="Line 41"/>
          <p:cNvSpPr>
            <a:spLocks noChangeShapeType="1"/>
          </p:cNvSpPr>
          <p:nvPr/>
        </p:nvSpPr>
        <p:spPr bwMode="auto">
          <a:xfrm flipV="1">
            <a:off x="6312694" y="4681538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1" name="Freeform 42"/>
          <p:cNvSpPr>
            <a:spLocks/>
          </p:cNvSpPr>
          <p:nvPr/>
        </p:nvSpPr>
        <p:spPr bwMode="auto">
          <a:xfrm>
            <a:off x="1818085" y="4181476"/>
            <a:ext cx="2026444" cy="508397"/>
          </a:xfrm>
          <a:custGeom>
            <a:avLst/>
            <a:gdLst>
              <a:gd name="T0" fmla="*/ 0 w 2558"/>
              <a:gd name="T1" fmla="*/ 2147483647 h 430"/>
              <a:gd name="T2" fmla="*/ 2147483647 w 2558"/>
              <a:gd name="T3" fmla="*/ 2147483647 h 430"/>
              <a:gd name="T4" fmla="*/ 2147483647 w 2558"/>
              <a:gd name="T5" fmla="*/ 2147483647 h 430"/>
              <a:gd name="T6" fmla="*/ 2147483647 w 2558"/>
              <a:gd name="T7" fmla="*/ 2147483647 h 430"/>
              <a:gd name="T8" fmla="*/ 2147483647 w 2558"/>
              <a:gd name="T9" fmla="*/ 2147483647 h 430"/>
              <a:gd name="T10" fmla="*/ 2147483647 w 2558"/>
              <a:gd name="T11" fmla="*/ 2147483647 h 430"/>
              <a:gd name="T12" fmla="*/ 2147483647 w 2558"/>
              <a:gd name="T13" fmla="*/ 2147483647 h 430"/>
              <a:gd name="T14" fmla="*/ 2147483647 w 2558"/>
              <a:gd name="T15" fmla="*/ 2147483647 h 430"/>
              <a:gd name="T16" fmla="*/ 2147483647 w 2558"/>
              <a:gd name="T17" fmla="*/ 2147483647 h 430"/>
              <a:gd name="T18" fmla="*/ 2147483647 w 2558"/>
              <a:gd name="T19" fmla="*/ 2147483647 h 430"/>
              <a:gd name="T20" fmla="*/ 2147483647 w 2558"/>
              <a:gd name="T21" fmla="*/ 2147483647 h 430"/>
              <a:gd name="T22" fmla="*/ 2147483647 w 2558"/>
              <a:gd name="T23" fmla="*/ 2147483647 h 430"/>
              <a:gd name="T24" fmla="*/ 2147483647 w 2558"/>
              <a:gd name="T25" fmla="*/ 2147483647 h 430"/>
              <a:gd name="T26" fmla="*/ 2147483647 w 2558"/>
              <a:gd name="T27" fmla="*/ 2147483647 h 430"/>
              <a:gd name="T28" fmla="*/ 2147483647 w 2558"/>
              <a:gd name="T29" fmla="*/ 0 h 430"/>
              <a:gd name="T30" fmla="*/ 2147483647 w 2558"/>
              <a:gd name="T31" fmla="*/ 2147483647 h 430"/>
              <a:gd name="T32" fmla="*/ 2147483647 w 2558"/>
              <a:gd name="T33" fmla="*/ 2147483647 h 430"/>
              <a:gd name="T34" fmla="*/ 2147483647 w 2558"/>
              <a:gd name="T35" fmla="*/ 2147483647 h 430"/>
              <a:gd name="T36" fmla="*/ 2147483647 w 2558"/>
              <a:gd name="T37" fmla="*/ 2147483647 h 43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58"/>
              <a:gd name="T58" fmla="*/ 0 h 430"/>
              <a:gd name="T59" fmla="*/ 2558 w 2558"/>
              <a:gd name="T60" fmla="*/ 430 h 43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58" h="430">
                <a:moveTo>
                  <a:pt x="0" y="430"/>
                </a:moveTo>
                <a:lnTo>
                  <a:pt x="47" y="430"/>
                </a:lnTo>
                <a:lnTo>
                  <a:pt x="96" y="430"/>
                </a:lnTo>
                <a:lnTo>
                  <a:pt x="142" y="430"/>
                </a:lnTo>
                <a:lnTo>
                  <a:pt x="189" y="430"/>
                </a:lnTo>
                <a:lnTo>
                  <a:pt x="214" y="430"/>
                </a:lnTo>
                <a:lnTo>
                  <a:pt x="238" y="426"/>
                </a:lnTo>
                <a:lnTo>
                  <a:pt x="274" y="345"/>
                </a:lnTo>
                <a:lnTo>
                  <a:pt x="285" y="310"/>
                </a:lnTo>
                <a:lnTo>
                  <a:pt x="331" y="304"/>
                </a:lnTo>
                <a:lnTo>
                  <a:pt x="427" y="300"/>
                </a:lnTo>
                <a:lnTo>
                  <a:pt x="662" y="314"/>
                </a:lnTo>
                <a:lnTo>
                  <a:pt x="854" y="242"/>
                </a:lnTo>
                <a:lnTo>
                  <a:pt x="1043" y="143"/>
                </a:lnTo>
                <a:lnTo>
                  <a:pt x="1231" y="0"/>
                </a:lnTo>
                <a:lnTo>
                  <a:pt x="1374" y="174"/>
                </a:lnTo>
                <a:lnTo>
                  <a:pt x="1658" y="13"/>
                </a:lnTo>
                <a:lnTo>
                  <a:pt x="1989" y="160"/>
                </a:lnTo>
                <a:lnTo>
                  <a:pt x="2558" y="61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2" name="Freeform 43"/>
          <p:cNvSpPr>
            <a:spLocks/>
          </p:cNvSpPr>
          <p:nvPr/>
        </p:nvSpPr>
        <p:spPr bwMode="auto">
          <a:xfrm>
            <a:off x="1856185" y="2524126"/>
            <a:ext cx="2064544" cy="2165747"/>
          </a:xfrm>
          <a:custGeom>
            <a:avLst/>
            <a:gdLst>
              <a:gd name="T0" fmla="*/ 0 w 2607"/>
              <a:gd name="T1" fmla="*/ 2147483647 h 1833"/>
              <a:gd name="T2" fmla="*/ 2147483647 w 2607"/>
              <a:gd name="T3" fmla="*/ 2147483647 h 1833"/>
              <a:gd name="T4" fmla="*/ 2147483647 w 2607"/>
              <a:gd name="T5" fmla="*/ 2147483647 h 1833"/>
              <a:gd name="T6" fmla="*/ 2147483647 w 2607"/>
              <a:gd name="T7" fmla="*/ 2147483647 h 1833"/>
              <a:gd name="T8" fmla="*/ 2147483647 w 2607"/>
              <a:gd name="T9" fmla="*/ 2147483647 h 1833"/>
              <a:gd name="T10" fmla="*/ 2147483647 w 2607"/>
              <a:gd name="T11" fmla="*/ 2147483647 h 1833"/>
              <a:gd name="T12" fmla="*/ 2147483647 w 2607"/>
              <a:gd name="T13" fmla="*/ 2147483647 h 1833"/>
              <a:gd name="T14" fmla="*/ 2147483647 w 2607"/>
              <a:gd name="T15" fmla="*/ 2147483647 h 1833"/>
              <a:gd name="T16" fmla="*/ 2147483647 w 2607"/>
              <a:gd name="T17" fmla="*/ 2147483647 h 1833"/>
              <a:gd name="T18" fmla="*/ 2147483647 w 2607"/>
              <a:gd name="T19" fmla="*/ 2147483647 h 1833"/>
              <a:gd name="T20" fmla="*/ 2147483647 w 2607"/>
              <a:gd name="T21" fmla="*/ 2147483647 h 1833"/>
              <a:gd name="T22" fmla="*/ 2147483647 w 2607"/>
              <a:gd name="T23" fmla="*/ 2147483647 h 1833"/>
              <a:gd name="T24" fmla="*/ 2147483647 w 2607"/>
              <a:gd name="T25" fmla="*/ 2147483647 h 1833"/>
              <a:gd name="T26" fmla="*/ 2147483647 w 2607"/>
              <a:gd name="T27" fmla="*/ 2147483647 h 1833"/>
              <a:gd name="T28" fmla="*/ 2147483647 w 2607"/>
              <a:gd name="T29" fmla="*/ 0 h 1833"/>
              <a:gd name="T30" fmla="*/ 2147483647 w 2607"/>
              <a:gd name="T31" fmla="*/ 2147483647 h 1833"/>
              <a:gd name="T32" fmla="*/ 2147483647 w 2607"/>
              <a:gd name="T33" fmla="*/ 2147483647 h 1833"/>
              <a:gd name="T34" fmla="*/ 2147483647 w 2607"/>
              <a:gd name="T35" fmla="*/ 2147483647 h 1833"/>
              <a:gd name="T36" fmla="*/ 2147483647 w 2607"/>
              <a:gd name="T37" fmla="*/ 2147483647 h 1833"/>
              <a:gd name="T38" fmla="*/ 2147483647 w 2607"/>
              <a:gd name="T39" fmla="*/ 2147483647 h 183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607"/>
              <a:gd name="T61" fmla="*/ 0 h 1833"/>
              <a:gd name="T62" fmla="*/ 2607 w 2607"/>
              <a:gd name="T63" fmla="*/ 1833 h 183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607" h="1833">
                <a:moveTo>
                  <a:pt x="0" y="1833"/>
                </a:moveTo>
                <a:lnTo>
                  <a:pt x="49" y="1833"/>
                </a:lnTo>
                <a:lnTo>
                  <a:pt x="95" y="1833"/>
                </a:lnTo>
                <a:lnTo>
                  <a:pt x="142" y="1754"/>
                </a:lnTo>
                <a:lnTo>
                  <a:pt x="191" y="1785"/>
                </a:lnTo>
                <a:lnTo>
                  <a:pt x="238" y="1789"/>
                </a:lnTo>
                <a:lnTo>
                  <a:pt x="284" y="1795"/>
                </a:lnTo>
                <a:lnTo>
                  <a:pt x="333" y="1795"/>
                </a:lnTo>
                <a:lnTo>
                  <a:pt x="333" y="1799"/>
                </a:lnTo>
                <a:lnTo>
                  <a:pt x="380" y="1809"/>
                </a:lnTo>
                <a:lnTo>
                  <a:pt x="426" y="1679"/>
                </a:lnTo>
                <a:lnTo>
                  <a:pt x="522" y="1338"/>
                </a:lnTo>
                <a:lnTo>
                  <a:pt x="615" y="1321"/>
                </a:lnTo>
                <a:lnTo>
                  <a:pt x="807" y="1290"/>
                </a:lnTo>
                <a:lnTo>
                  <a:pt x="996" y="0"/>
                </a:lnTo>
                <a:lnTo>
                  <a:pt x="1469" y="485"/>
                </a:lnTo>
                <a:lnTo>
                  <a:pt x="1753" y="365"/>
                </a:lnTo>
                <a:lnTo>
                  <a:pt x="1849" y="730"/>
                </a:lnTo>
                <a:lnTo>
                  <a:pt x="2227" y="461"/>
                </a:lnTo>
                <a:lnTo>
                  <a:pt x="2607" y="239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3" name="Freeform 44"/>
          <p:cNvSpPr>
            <a:spLocks/>
          </p:cNvSpPr>
          <p:nvPr/>
        </p:nvSpPr>
        <p:spPr bwMode="auto">
          <a:xfrm>
            <a:off x="1818085" y="3265885"/>
            <a:ext cx="1650206" cy="1423988"/>
          </a:xfrm>
          <a:custGeom>
            <a:avLst/>
            <a:gdLst>
              <a:gd name="T0" fmla="*/ 0 w 2085"/>
              <a:gd name="T1" fmla="*/ 2147483647 h 1205"/>
              <a:gd name="T2" fmla="*/ 2147483647 w 2085"/>
              <a:gd name="T3" fmla="*/ 2147483647 h 1205"/>
              <a:gd name="T4" fmla="*/ 2147483647 w 2085"/>
              <a:gd name="T5" fmla="*/ 2147483647 h 1205"/>
              <a:gd name="T6" fmla="*/ 2147483647 w 2085"/>
              <a:gd name="T7" fmla="*/ 2147483647 h 1205"/>
              <a:gd name="T8" fmla="*/ 2147483647 w 2085"/>
              <a:gd name="T9" fmla="*/ 2147483647 h 1205"/>
              <a:gd name="T10" fmla="*/ 2147483647 w 2085"/>
              <a:gd name="T11" fmla="*/ 2147483647 h 1205"/>
              <a:gd name="T12" fmla="*/ 2147483647 w 2085"/>
              <a:gd name="T13" fmla="*/ 2147483647 h 1205"/>
              <a:gd name="T14" fmla="*/ 2147483647 w 2085"/>
              <a:gd name="T15" fmla="*/ 2147483647 h 1205"/>
              <a:gd name="T16" fmla="*/ 2147483647 w 2085"/>
              <a:gd name="T17" fmla="*/ 0 h 1205"/>
              <a:gd name="T18" fmla="*/ 2147483647 w 2085"/>
              <a:gd name="T19" fmla="*/ 2147483647 h 1205"/>
              <a:gd name="T20" fmla="*/ 2147483647 w 2085"/>
              <a:gd name="T21" fmla="*/ 2147483647 h 1205"/>
              <a:gd name="T22" fmla="*/ 2147483647 w 2085"/>
              <a:gd name="T23" fmla="*/ 2147483647 h 120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085"/>
              <a:gd name="T37" fmla="*/ 0 h 1205"/>
              <a:gd name="T38" fmla="*/ 2085 w 2085"/>
              <a:gd name="T39" fmla="*/ 1205 h 120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085" h="1205">
                <a:moveTo>
                  <a:pt x="0" y="1205"/>
                </a:moveTo>
                <a:lnTo>
                  <a:pt x="47" y="1188"/>
                </a:lnTo>
                <a:lnTo>
                  <a:pt x="142" y="1164"/>
                </a:lnTo>
                <a:lnTo>
                  <a:pt x="238" y="1174"/>
                </a:lnTo>
                <a:lnTo>
                  <a:pt x="285" y="915"/>
                </a:lnTo>
                <a:lnTo>
                  <a:pt x="473" y="229"/>
                </a:lnTo>
                <a:lnTo>
                  <a:pt x="616" y="413"/>
                </a:lnTo>
                <a:lnTo>
                  <a:pt x="711" y="495"/>
                </a:lnTo>
                <a:lnTo>
                  <a:pt x="1089" y="0"/>
                </a:lnTo>
                <a:lnTo>
                  <a:pt x="1423" y="44"/>
                </a:lnTo>
                <a:lnTo>
                  <a:pt x="1658" y="263"/>
                </a:lnTo>
                <a:lnTo>
                  <a:pt x="2085" y="253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4" name="Freeform 45"/>
          <p:cNvSpPr>
            <a:spLocks/>
          </p:cNvSpPr>
          <p:nvPr/>
        </p:nvSpPr>
        <p:spPr bwMode="auto">
          <a:xfrm>
            <a:off x="1968104" y="3540919"/>
            <a:ext cx="1313259" cy="1135856"/>
          </a:xfrm>
          <a:custGeom>
            <a:avLst/>
            <a:gdLst>
              <a:gd name="T0" fmla="*/ 0 w 1658"/>
              <a:gd name="T1" fmla="*/ 2147483647 h 963"/>
              <a:gd name="T2" fmla="*/ 2147483647 w 1658"/>
              <a:gd name="T3" fmla="*/ 2147483647 h 963"/>
              <a:gd name="T4" fmla="*/ 2147483647 w 1658"/>
              <a:gd name="T5" fmla="*/ 2147483647 h 963"/>
              <a:gd name="T6" fmla="*/ 2147483647 w 1658"/>
              <a:gd name="T7" fmla="*/ 2147483647 h 963"/>
              <a:gd name="T8" fmla="*/ 2147483647 w 1658"/>
              <a:gd name="T9" fmla="*/ 2147483647 h 963"/>
              <a:gd name="T10" fmla="*/ 2147483647 w 1658"/>
              <a:gd name="T11" fmla="*/ 0 h 9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58"/>
              <a:gd name="T19" fmla="*/ 0 h 963"/>
              <a:gd name="T20" fmla="*/ 1658 w 1658"/>
              <a:gd name="T21" fmla="*/ 963 h 96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58" h="963">
                <a:moveTo>
                  <a:pt x="0" y="963"/>
                </a:moveTo>
                <a:lnTo>
                  <a:pt x="49" y="956"/>
                </a:lnTo>
                <a:lnTo>
                  <a:pt x="96" y="918"/>
                </a:lnTo>
                <a:lnTo>
                  <a:pt x="284" y="184"/>
                </a:lnTo>
                <a:lnTo>
                  <a:pt x="949" y="48"/>
                </a:lnTo>
                <a:lnTo>
                  <a:pt x="1658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5" name="Freeform 46"/>
          <p:cNvSpPr>
            <a:spLocks/>
          </p:cNvSpPr>
          <p:nvPr/>
        </p:nvSpPr>
        <p:spPr bwMode="auto">
          <a:xfrm>
            <a:off x="1818085" y="3583782"/>
            <a:ext cx="4238625" cy="1073944"/>
          </a:xfrm>
          <a:custGeom>
            <a:avLst/>
            <a:gdLst>
              <a:gd name="T0" fmla="*/ 0 w 5354"/>
              <a:gd name="T1" fmla="*/ 2147483647 h 908"/>
              <a:gd name="T2" fmla="*/ 2147483647 w 5354"/>
              <a:gd name="T3" fmla="*/ 2147483647 h 908"/>
              <a:gd name="T4" fmla="*/ 2147483647 w 5354"/>
              <a:gd name="T5" fmla="*/ 2147483647 h 908"/>
              <a:gd name="T6" fmla="*/ 2147483647 w 5354"/>
              <a:gd name="T7" fmla="*/ 2147483647 h 908"/>
              <a:gd name="T8" fmla="*/ 2147483647 w 5354"/>
              <a:gd name="T9" fmla="*/ 2147483647 h 908"/>
              <a:gd name="T10" fmla="*/ 2147483647 w 5354"/>
              <a:gd name="T11" fmla="*/ 2147483647 h 908"/>
              <a:gd name="T12" fmla="*/ 2147483647 w 5354"/>
              <a:gd name="T13" fmla="*/ 2147483647 h 908"/>
              <a:gd name="T14" fmla="*/ 2147483647 w 5354"/>
              <a:gd name="T15" fmla="*/ 2147483647 h 908"/>
              <a:gd name="T16" fmla="*/ 2147483647 w 5354"/>
              <a:gd name="T17" fmla="*/ 2147483647 h 908"/>
              <a:gd name="T18" fmla="*/ 2147483647 w 5354"/>
              <a:gd name="T19" fmla="*/ 2147483647 h 908"/>
              <a:gd name="T20" fmla="*/ 2147483647 w 5354"/>
              <a:gd name="T21" fmla="*/ 2147483647 h 908"/>
              <a:gd name="T22" fmla="*/ 2147483647 w 5354"/>
              <a:gd name="T23" fmla="*/ 2147483647 h 908"/>
              <a:gd name="T24" fmla="*/ 2147483647 w 5354"/>
              <a:gd name="T25" fmla="*/ 0 h 908"/>
              <a:gd name="T26" fmla="*/ 2147483647 w 5354"/>
              <a:gd name="T27" fmla="*/ 0 h 908"/>
              <a:gd name="T28" fmla="*/ 2147483647 w 5354"/>
              <a:gd name="T29" fmla="*/ 2147483647 h 908"/>
              <a:gd name="T30" fmla="*/ 2147483647 w 5354"/>
              <a:gd name="T31" fmla="*/ 2147483647 h 908"/>
              <a:gd name="T32" fmla="*/ 2147483647 w 5354"/>
              <a:gd name="T33" fmla="*/ 2147483647 h 908"/>
              <a:gd name="T34" fmla="*/ 2147483647 w 5354"/>
              <a:gd name="T35" fmla="*/ 2147483647 h 908"/>
              <a:gd name="T36" fmla="*/ 2147483647 w 5354"/>
              <a:gd name="T37" fmla="*/ 2147483647 h 908"/>
              <a:gd name="T38" fmla="*/ 2147483647 w 5354"/>
              <a:gd name="T39" fmla="*/ 2147483647 h 908"/>
              <a:gd name="T40" fmla="*/ 2147483647 w 5354"/>
              <a:gd name="T41" fmla="*/ 2147483647 h 90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5354"/>
              <a:gd name="T64" fmla="*/ 0 h 908"/>
              <a:gd name="T65" fmla="*/ 5354 w 5354"/>
              <a:gd name="T66" fmla="*/ 908 h 90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5354" h="908">
                <a:moveTo>
                  <a:pt x="0" y="908"/>
                </a:moveTo>
                <a:lnTo>
                  <a:pt x="47" y="894"/>
                </a:lnTo>
                <a:lnTo>
                  <a:pt x="96" y="792"/>
                </a:lnTo>
                <a:lnTo>
                  <a:pt x="142" y="880"/>
                </a:lnTo>
                <a:lnTo>
                  <a:pt x="189" y="867"/>
                </a:lnTo>
                <a:lnTo>
                  <a:pt x="238" y="822"/>
                </a:lnTo>
                <a:lnTo>
                  <a:pt x="285" y="713"/>
                </a:lnTo>
                <a:lnTo>
                  <a:pt x="238" y="703"/>
                </a:lnTo>
                <a:lnTo>
                  <a:pt x="473" y="474"/>
                </a:lnTo>
                <a:lnTo>
                  <a:pt x="569" y="478"/>
                </a:lnTo>
                <a:lnTo>
                  <a:pt x="854" y="163"/>
                </a:lnTo>
                <a:lnTo>
                  <a:pt x="1138" y="34"/>
                </a:lnTo>
                <a:lnTo>
                  <a:pt x="1469" y="0"/>
                </a:lnTo>
                <a:lnTo>
                  <a:pt x="1800" y="0"/>
                </a:lnTo>
                <a:lnTo>
                  <a:pt x="2369" y="355"/>
                </a:lnTo>
                <a:lnTo>
                  <a:pt x="3081" y="617"/>
                </a:lnTo>
                <a:lnTo>
                  <a:pt x="3601" y="723"/>
                </a:lnTo>
                <a:lnTo>
                  <a:pt x="4027" y="682"/>
                </a:lnTo>
                <a:lnTo>
                  <a:pt x="4454" y="747"/>
                </a:lnTo>
                <a:lnTo>
                  <a:pt x="4881" y="648"/>
                </a:lnTo>
                <a:lnTo>
                  <a:pt x="5354" y="713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6" name="Freeform 47"/>
          <p:cNvSpPr>
            <a:spLocks/>
          </p:cNvSpPr>
          <p:nvPr/>
        </p:nvSpPr>
        <p:spPr bwMode="auto">
          <a:xfrm>
            <a:off x="1818085" y="3313510"/>
            <a:ext cx="3709988" cy="1376363"/>
          </a:xfrm>
          <a:custGeom>
            <a:avLst/>
            <a:gdLst>
              <a:gd name="T0" fmla="*/ 0 w 4689"/>
              <a:gd name="T1" fmla="*/ 2147483647 h 1164"/>
              <a:gd name="T2" fmla="*/ 2147483647 w 4689"/>
              <a:gd name="T3" fmla="*/ 2147483647 h 1164"/>
              <a:gd name="T4" fmla="*/ 2147483647 w 4689"/>
              <a:gd name="T5" fmla="*/ 2147483647 h 1164"/>
              <a:gd name="T6" fmla="*/ 2147483647 w 4689"/>
              <a:gd name="T7" fmla="*/ 2147483647 h 1164"/>
              <a:gd name="T8" fmla="*/ 2147483647 w 4689"/>
              <a:gd name="T9" fmla="*/ 2147483647 h 1164"/>
              <a:gd name="T10" fmla="*/ 2147483647 w 4689"/>
              <a:gd name="T11" fmla="*/ 2147483647 h 1164"/>
              <a:gd name="T12" fmla="*/ 2147483647 w 4689"/>
              <a:gd name="T13" fmla="*/ 2147483647 h 1164"/>
              <a:gd name="T14" fmla="*/ 2147483647 w 4689"/>
              <a:gd name="T15" fmla="*/ 2147483647 h 1164"/>
              <a:gd name="T16" fmla="*/ 2147483647 w 4689"/>
              <a:gd name="T17" fmla="*/ 2147483647 h 1164"/>
              <a:gd name="T18" fmla="*/ 2147483647 w 4689"/>
              <a:gd name="T19" fmla="*/ 2147483647 h 1164"/>
              <a:gd name="T20" fmla="*/ 2147483647 w 4689"/>
              <a:gd name="T21" fmla="*/ 2147483647 h 1164"/>
              <a:gd name="T22" fmla="*/ 2147483647 w 4689"/>
              <a:gd name="T23" fmla="*/ 2147483647 h 1164"/>
              <a:gd name="T24" fmla="*/ 2147483647 w 4689"/>
              <a:gd name="T25" fmla="*/ 2147483647 h 1164"/>
              <a:gd name="T26" fmla="*/ 2147483647 w 4689"/>
              <a:gd name="T27" fmla="*/ 2147483647 h 1164"/>
              <a:gd name="T28" fmla="*/ 2147483647 w 4689"/>
              <a:gd name="T29" fmla="*/ 2147483647 h 1164"/>
              <a:gd name="T30" fmla="*/ 2147483647 w 4689"/>
              <a:gd name="T31" fmla="*/ 0 h 1164"/>
              <a:gd name="T32" fmla="*/ 2147483647 w 4689"/>
              <a:gd name="T33" fmla="*/ 2147483647 h 1164"/>
              <a:gd name="T34" fmla="*/ 2147483647 w 4689"/>
              <a:gd name="T35" fmla="*/ 2147483647 h 1164"/>
              <a:gd name="T36" fmla="*/ 2147483647 w 4689"/>
              <a:gd name="T37" fmla="*/ 2147483647 h 1164"/>
              <a:gd name="T38" fmla="*/ 2147483647 w 4689"/>
              <a:gd name="T39" fmla="*/ 2147483647 h 1164"/>
              <a:gd name="T40" fmla="*/ 2147483647 w 4689"/>
              <a:gd name="T41" fmla="*/ 2147483647 h 1164"/>
              <a:gd name="T42" fmla="*/ 2147483647 w 4689"/>
              <a:gd name="T43" fmla="*/ 2147483647 h 116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689"/>
              <a:gd name="T67" fmla="*/ 0 h 1164"/>
              <a:gd name="T68" fmla="*/ 4689 w 4689"/>
              <a:gd name="T69" fmla="*/ 1164 h 116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689" h="1164">
                <a:moveTo>
                  <a:pt x="0" y="1164"/>
                </a:moveTo>
                <a:lnTo>
                  <a:pt x="47" y="1164"/>
                </a:lnTo>
                <a:lnTo>
                  <a:pt x="96" y="1160"/>
                </a:lnTo>
                <a:lnTo>
                  <a:pt x="142" y="1160"/>
                </a:lnTo>
                <a:lnTo>
                  <a:pt x="189" y="1154"/>
                </a:lnTo>
                <a:lnTo>
                  <a:pt x="238" y="1140"/>
                </a:lnTo>
                <a:lnTo>
                  <a:pt x="285" y="1116"/>
                </a:lnTo>
                <a:lnTo>
                  <a:pt x="331" y="1096"/>
                </a:lnTo>
                <a:lnTo>
                  <a:pt x="380" y="771"/>
                </a:lnTo>
                <a:lnTo>
                  <a:pt x="473" y="543"/>
                </a:lnTo>
                <a:lnTo>
                  <a:pt x="569" y="642"/>
                </a:lnTo>
                <a:lnTo>
                  <a:pt x="758" y="382"/>
                </a:lnTo>
                <a:lnTo>
                  <a:pt x="908" y="266"/>
                </a:lnTo>
                <a:lnTo>
                  <a:pt x="1231" y="140"/>
                </a:lnTo>
                <a:lnTo>
                  <a:pt x="1612" y="341"/>
                </a:lnTo>
                <a:lnTo>
                  <a:pt x="1989" y="0"/>
                </a:lnTo>
                <a:lnTo>
                  <a:pt x="2985" y="369"/>
                </a:lnTo>
                <a:lnTo>
                  <a:pt x="3127" y="375"/>
                </a:lnTo>
                <a:lnTo>
                  <a:pt x="3601" y="416"/>
                </a:lnTo>
                <a:lnTo>
                  <a:pt x="3885" y="481"/>
                </a:lnTo>
                <a:lnTo>
                  <a:pt x="4265" y="420"/>
                </a:lnTo>
                <a:lnTo>
                  <a:pt x="4689" y="365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7" name="Freeform 48"/>
          <p:cNvSpPr>
            <a:spLocks/>
          </p:cNvSpPr>
          <p:nvPr/>
        </p:nvSpPr>
        <p:spPr bwMode="auto">
          <a:xfrm>
            <a:off x="1813323" y="4491038"/>
            <a:ext cx="902494" cy="190500"/>
          </a:xfrm>
          <a:custGeom>
            <a:avLst/>
            <a:gdLst>
              <a:gd name="T0" fmla="*/ 0 w 1138"/>
              <a:gd name="T1" fmla="*/ 2147483647 h 160"/>
              <a:gd name="T2" fmla="*/ 2147483647 w 1138"/>
              <a:gd name="T3" fmla="*/ 2147483647 h 160"/>
              <a:gd name="T4" fmla="*/ 2147483647 w 1138"/>
              <a:gd name="T5" fmla="*/ 2147483647 h 160"/>
              <a:gd name="T6" fmla="*/ 2147483647 w 1138"/>
              <a:gd name="T7" fmla="*/ 2147483647 h 160"/>
              <a:gd name="T8" fmla="*/ 2147483647 w 1138"/>
              <a:gd name="T9" fmla="*/ 2147483647 h 160"/>
              <a:gd name="T10" fmla="*/ 2147483647 w 1138"/>
              <a:gd name="T11" fmla="*/ 2147483647 h 160"/>
              <a:gd name="T12" fmla="*/ 2147483647 w 1138"/>
              <a:gd name="T13" fmla="*/ 2147483647 h 160"/>
              <a:gd name="T14" fmla="*/ 2147483647 w 1138"/>
              <a:gd name="T15" fmla="*/ 2147483647 h 160"/>
              <a:gd name="T16" fmla="*/ 2147483647 w 1138"/>
              <a:gd name="T17" fmla="*/ 2147483647 h 160"/>
              <a:gd name="T18" fmla="*/ 2147483647 w 1138"/>
              <a:gd name="T19" fmla="*/ 2147483647 h 160"/>
              <a:gd name="T20" fmla="*/ 2147483647 w 1138"/>
              <a:gd name="T21" fmla="*/ 2147483647 h 160"/>
              <a:gd name="T22" fmla="*/ 2147483647 w 1138"/>
              <a:gd name="T23" fmla="*/ 2147483647 h 160"/>
              <a:gd name="T24" fmla="*/ 2147483647 w 1138"/>
              <a:gd name="T25" fmla="*/ 2147483647 h 160"/>
              <a:gd name="T26" fmla="*/ 2147483647 w 1138"/>
              <a:gd name="T27" fmla="*/ 0 h 16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38"/>
              <a:gd name="T43" fmla="*/ 0 h 160"/>
              <a:gd name="T44" fmla="*/ 1138 w 1138"/>
              <a:gd name="T45" fmla="*/ 160 h 16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38" h="160">
                <a:moveTo>
                  <a:pt x="0" y="160"/>
                </a:moveTo>
                <a:lnTo>
                  <a:pt x="95" y="160"/>
                </a:lnTo>
                <a:lnTo>
                  <a:pt x="188" y="160"/>
                </a:lnTo>
                <a:lnTo>
                  <a:pt x="238" y="157"/>
                </a:lnTo>
                <a:lnTo>
                  <a:pt x="284" y="119"/>
                </a:lnTo>
                <a:lnTo>
                  <a:pt x="380" y="41"/>
                </a:lnTo>
                <a:lnTo>
                  <a:pt x="473" y="58"/>
                </a:lnTo>
                <a:lnTo>
                  <a:pt x="569" y="105"/>
                </a:lnTo>
                <a:lnTo>
                  <a:pt x="662" y="47"/>
                </a:lnTo>
                <a:lnTo>
                  <a:pt x="804" y="116"/>
                </a:lnTo>
                <a:lnTo>
                  <a:pt x="853" y="119"/>
                </a:lnTo>
                <a:lnTo>
                  <a:pt x="946" y="88"/>
                </a:lnTo>
                <a:lnTo>
                  <a:pt x="1042" y="85"/>
                </a:lnTo>
                <a:lnTo>
                  <a:pt x="1138" y="0"/>
                </a:lnTo>
              </a:path>
            </a:pathLst>
          </a:cu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8" name="Freeform 49"/>
          <p:cNvSpPr>
            <a:spLocks/>
          </p:cNvSpPr>
          <p:nvPr/>
        </p:nvSpPr>
        <p:spPr bwMode="auto">
          <a:xfrm>
            <a:off x="1818085" y="2540794"/>
            <a:ext cx="2249090" cy="2149079"/>
          </a:xfrm>
          <a:custGeom>
            <a:avLst/>
            <a:gdLst>
              <a:gd name="T0" fmla="*/ 0 w 2843"/>
              <a:gd name="T1" fmla="*/ 2147483647 h 1819"/>
              <a:gd name="T2" fmla="*/ 2147483647 w 2843"/>
              <a:gd name="T3" fmla="*/ 2147483647 h 1819"/>
              <a:gd name="T4" fmla="*/ 2147483647 w 2843"/>
              <a:gd name="T5" fmla="*/ 2147483647 h 1819"/>
              <a:gd name="T6" fmla="*/ 2147483647 w 2843"/>
              <a:gd name="T7" fmla="*/ 2147483647 h 1819"/>
              <a:gd name="T8" fmla="*/ 2147483647 w 2843"/>
              <a:gd name="T9" fmla="*/ 2147483647 h 1819"/>
              <a:gd name="T10" fmla="*/ 2147483647 w 2843"/>
              <a:gd name="T11" fmla="*/ 2147483647 h 1819"/>
              <a:gd name="T12" fmla="*/ 2147483647 w 2843"/>
              <a:gd name="T13" fmla="*/ 2147483647 h 1819"/>
              <a:gd name="T14" fmla="*/ 2147483647 w 2843"/>
              <a:gd name="T15" fmla="*/ 2147483647 h 1819"/>
              <a:gd name="T16" fmla="*/ 2147483647 w 2843"/>
              <a:gd name="T17" fmla="*/ 2147483647 h 1819"/>
              <a:gd name="T18" fmla="*/ 2147483647 w 2843"/>
              <a:gd name="T19" fmla="*/ 2147483647 h 1819"/>
              <a:gd name="T20" fmla="*/ 2147483647 w 2843"/>
              <a:gd name="T21" fmla="*/ 2147483647 h 1819"/>
              <a:gd name="T22" fmla="*/ 2147483647 w 2843"/>
              <a:gd name="T23" fmla="*/ 2147483647 h 1819"/>
              <a:gd name="T24" fmla="*/ 2147483647 w 2843"/>
              <a:gd name="T25" fmla="*/ 2147483647 h 1819"/>
              <a:gd name="T26" fmla="*/ 2147483647 w 2843"/>
              <a:gd name="T27" fmla="*/ 2147483647 h 1819"/>
              <a:gd name="T28" fmla="*/ 2147483647 w 2843"/>
              <a:gd name="T29" fmla="*/ 2147483647 h 1819"/>
              <a:gd name="T30" fmla="*/ 2147483647 w 2843"/>
              <a:gd name="T31" fmla="*/ 0 h 181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843"/>
              <a:gd name="T49" fmla="*/ 0 h 1819"/>
              <a:gd name="T50" fmla="*/ 2843 w 2843"/>
              <a:gd name="T51" fmla="*/ 1819 h 181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843" h="1819">
                <a:moveTo>
                  <a:pt x="0" y="1819"/>
                </a:moveTo>
                <a:lnTo>
                  <a:pt x="47" y="1798"/>
                </a:lnTo>
                <a:lnTo>
                  <a:pt x="77" y="1802"/>
                </a:lnTo>
                <a:lnTo>
                  <a:pt x="123" y="1809"/>
                </a:lnTo>
                <a:lnTo>
                  <a:pt x="170" y="1764"/>
                </a:lnTo>
                <a:lnTo>
                  <a:pt x="219" y="1399"/>
                </a:lnTo>
                <a:lnTo>
                  <a:pt x="285" y="1198"/>
                </a:lnTo>
                <a:lnTo>
                  <a:pt x="380" y="624"/>
                </a:lnTo>
                <a:lnTo>
                  <a:pt x="435" y="761"/>
                </a:lnTo>
                <a:lnTo>
                  <a:pt x="484" y="556"/>
                </a:lnTo>
                <a:lnTo>
                  <a:pt x="758" y="638"/>
                </a:lnTo>
                <a:lnTo>
                  <a:pt x="1138" y="239"/>
                </a:lnTo>
                <a:lnTo>
                  <a:pt x="1516" y="754"/>
                </a:lnTo>
                <a:lnTo>
                  <a:pt x="1658" y="600"/>
                </a:lnTo>
                <a:lnTo>
                  <a:pt x="2274" y="1075"/>
                </a:lnTo>
                <a:lnTo>
                  <a:pt x="2843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19" name="Freeform 50"/>
          <p:cNvSpPr>
            <a:spLocks/>
          </p:cNvSpPr>
          <p:nvPr/>
        </p:nvSpPr>
        <p:spPr bwMode="auto">
          <a:xfrm>
            <a:off x="1818085" y="2253854"/>
            <a:ext cx="2322909" cy="2431256"/>
          </a:xfrm>
          <a:custGeom>
            <a:avLst/>
            <a:gdLst>
              <a:gd name="T0" fmla="*/ 0 w 2938"/>
              <a:gd name="T1" fmla="*/ 2147483647 h 2058"/>
              <a:gd name="T2" fmla="*/ 2147483647 w 2938"/>
              <a:gd name="T3" fmla="*/ 2147483647 h 2058"/>
              <a:gd name="T4" fmla="*/ 2147483647 w 2938"/>
              <a:gd name="T5" fmla="*/ 2147483647 h 2058"/>
              <a:gd name="T6" fmla="*/ 2147483647 w 2938"/>
              <a:gd name="T7" fmla="*/ 2147483647 h 2058"/>
              <a:gd name="T8" fmla="*/ 2147483647 w 2938"/>
              <a:gd name="T9" fmla="*/ 2147483647 h 2058"/>
              <a:gd name="T10" fmla="*/ 2147483647 w 2938"/>
              <a:gd name="T11" fmla="*/ 2147483647 h 2058"/>
              <a:gd name="T12" fmla="*/ 2147483647 w 2938"/>
              <a:gd name="T13" fmla="*/ 2147483647 h 2058"/>
              <a:gd name="T14" fmla="*/ 2147483647 w 2938"/>
              <a:gd name="T15" fmla="*/ 2147483647 h 2058"/>
              <a:gd name="T16" fmla="*/ 2147483647 w 2938"/>
              <a:gd name="T17" fmla="*/ 0 h 2058"/>
              <a:gd name="T18" fmla="*/ 2147483647 w 2938"/>
              <a:gd name="T19" fmla="*/ 2147483647 h 2058"/>
              <a:gd name="T20" fmla="*/ 2147483647 w 2938"/>
              <a:gd name="T21" fmla="*/ 2147483647 h 205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938"/>
              <a:gd name="T34" fmla="*/ 0 h 2058"/>
              <a:gd name="T35" fmla="*/ 2938 w 2938"/>
              <a:gd name="T36" fmla="*/ 2058 h 205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938" h="2058">
                <a:moveTo>
                  <a:pt x="0" y="2041"/>
                </a:moveTo>
                <a:lnTo>
                  <a:pt x="123" y="2035"/>
                </a:lnTo>
                <a:lnTo>
                  <a:pt x="219" y="2058"/>
                </a:lnTo>
                <a:lnTo>
                  <a:pt x="312" y="1898"/>
                </a:lnTo>
                <a:lnTo>
                  <a:pt x="380" y="1799"/>
                </a:lnTo>
                <a:lnTo>
                  <a:pt x="504" y="966"/>
                </a:lnTo>
                <a:lnTo>
                  <a:pt x="758" y="642"/>
                </a:lnTo>
                <a:lnTo>
                  <a:pt x="1089" y="550"/>
                </a:lnTo>
                <a:lnTo>
                  <a:pt x="1231" y="0"/>
                </a:lnTo>
                <a:lnTo>
                  <a:pt x="2085" y="502"/>
                </a:lnTo>
                <a:lnTo>
                  <a:pt x="2938" y="492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0" name="Freeform 51"/>
          <p:cNvSpPr>
            <a:spLocks/>
          </p:cNvSpPr>
          <p:nvPr/>
        </p:nvSpPr>
        <p:spPr bwMode="auto">
          <a:xfrm>
            <a:off x="1804988" y="4664869"/>
            <a:ext cx="32147" cy="65485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2147483647 w 43"/>
              <a:gd name="T5" fmla="*/ 2147483647 h 55"/>
              <a:gd name="T6" fmla="*/ 0 w 43"/>
              <a:gd name="T7" fmla="*/ 2147483647 h 55"/>
              <a:gd name="T8" fmla="*/ 2147483647 w 43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5"/>
              <a:gd name="T17" fmla="*/ 43 w 43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5">
                <a:moveTo>
                  <a:pt x="22" y="0"/>
                </a:moveTo>
                <a:lnTo>
                  <a:pt x="43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1" name="Freeform 52"/>
          <p:cNvSpPr>
            <a:spLocks/>
          </p:cNvSpPr>
          <p:nvPr/>
        </p:nvSpPr>
        <p:spPr bwMode="auto">
          <a:xfrm>
            <a:off x="1801416" y="4657725"/>
            <a:ext cx="34528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2" name="Freeform 53"/>
          <p:cNvSpPr>
            <a:spLocks/>
          </p:cNvSpPr>
          <p:nvPr/>
        </p:nvSpPr>
        <p:spPr bwMode="auto">
          <a:xfrm>
            <a:off x="1841898" y="4664869"/>
            <a:ext cx="34528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3" name="Freeform 54"/>
          <p:cNvSpPr>
            <a:spLocks/>
          </p:cNvSpPr>
          <p:nvPr/>
        </p:nvSpPr>
        <p:spPr bwMode="auto">
          <a:xfrm>
            <a:off x="1837135" y="4657725"/>
            <a:ext cx="3690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4" name="Freeform 55"/>
          <p:cNvSpPr>
            <a:spLocks/>
          </p:cNvSpPr>
          <p:nvPr/>
        </p:nvSpPr>
        <p:spPr bwMode="auto">
          <a:xfrm>
            <a:off x="1879997" y="4664869"/>
            <a:ext cx="36909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5" name="Freeform 56"/>
          <p:cNvSpPr>
            <a:spLocks/>
          </p:cNvSpPr>
          <p:nvPr/>
        </p:nvSpPr>
        <p:spPr bwMode="auto">
          <a:xfrm>
            <a:off x="1876425" y="4657725"/>
            <a:ext cx="3571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6" name="Freeform 57"/>
          <p:cNvSpPr>
            <a:spLocks/>
          </p:cNvSpPr>
          <p:nvPr/>
        </p:nvSpPr>
        <p:spPr bwMode="auto">
          <a:xfrm>
            <a:off x="1919288" y="4664869"/>
            <a:ext cx="32147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7" name="Freeform 58"/>
          <p:cNvSpPr>
            <a:spLocks/>
          </p:cNvSpPr>
          <p:nvPr/>
        </p:nvSpPr>
        <p:spPr bwMode="auto">
          <a:xfrm>
            <a:off x="1915716" y="4657725"/>
            <a:ext cx="32147" cy="6429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1" y="0"/>
                </a:moveTo>
                <a:lnTo>
                  <a:pt x="43" y="27"/>
                </a:lnTo>
                <a:lnTo>
                  <a:pt x="21" y="54"/>
                </a:lnTo>
                <a:lnTo>
                  <a:pt x="0" y="27"/>
                </a:lnTo>
                <a:lnTo>
                  <a:pt x="21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28" name="Freeform 59"/>
          <p:cNvSpPr>
            <a:spLocks/>
          </p:cNvSpPr>
          <p:nvPr/>
        </p:nvSpPr>
        <p:spPr bwMode="auto">
          <a:xfrm>
            <a:off x="1953816" y="4664869"/>
            <a:ext cx="36909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29" name="Freeform 60"/>
          <p:cNvSpPr>
            <a:spLocks/>
          </p:cNvSpPr>
          <p:nvPr/>
        </p:nvSpPr>
        <p:spPr bwMode="auto">
          <a:xfrm>
            <a:off x="1951435" y="4657725"/>
            <a:ext cx="34528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0" name="Freeform 61"/>
          <p:cNvSpPr>
            <a:spLocks/>
          </p:cNvSpPr>
          <p:nvPr/>
        </p:nvSpPr>
        <p:spPr bwMode="auto">
          <a:xfrm>
            <a:off x="1975247" y="4664869"/>
            <a:ext cx="33338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1" name="Freeform 62"/>
          <p:cNvSpPr>
            <a:spLocks/>
          </p:cNvSpPr>
          <p:nvPr/>
        </p:nvSpPr>
        <p:spPr bwMode="auto">
          <a:xfrm>
            <a:off x="1970485" y="4657725"/>
            <a:ext cx="32147" cy="6429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2" y="0"/>
                </a:moveTo>
                <a:lnTo>
                  <a:pt x="43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2" name="Freeform 63"/>
          <p:cNvSpPr>
            <a:spLocks/>
          </p:cNvSpPr>
          <p:nvPr/>
        </p:nvSpPr>
        <p:spPr bwMode="auto">
          <a:xfrm>
            <a:off x="1994297" y="4661297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3" name="Freeform 64"/>
          <p:cNvSpPr>
            <a:spLocks/>
          </p:cNvSpPr>
          <p:nvPr/>
        </p:nvSpPr>
        <p:spPr bwMode="auto">
          <a:xfrm>
            <a:off x="1990725" y="4652963"/>
            <a:ext cx="33338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4" name="Freeform 65"/>
          <p:cNvSpPr>
            <a:spLocks/>
          </p:cNvSpPr>
          <p:nvPr/>
        </p:nvSpPr>
        <p:spPr bwMode="auto">
          <a:xfrm>
            <a:off x="2021681" y="4564857"/>
            <a:ext cx="33338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5" name="Freeform 66"/>
          <p:cNvSpPr>
            <a:spLocks/>
          </p:cNvSpPr>
          <p:nvPr/>
        </p:nvSpPr>
        <p:spPr bwMode="auto">
          <a:xfrm>
            <a:off x="2016919" y="4555332"/>
            <a:ext cx="36910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6" name="Freeform 67"/>
          <p:cNvSpPr>
            <a:spLocks/>
          </p:cNvSpPr>
          <p:nvPr/>
        </p:nvSpPr>
        <p:spPr bwMode="auto">
          <a:xfrm>
            <a:off x="2031206" y="4524375"/>
            <a:ext cx="34529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7" name="Freeform 68"/>
          <p:cNvSpPr>
            <a:spLocks/>
          </p:cNvSpPr>
          <p:nvPr/>
        </p:nvSpPr>
        <p:spPr bwMode="auto">
          <a:xfrm>
            <a:off x="2026444" y="4514850"/>
            <a:ext cx="35719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38" name="Freeform 69"/>
          <p:cNvSpPr>
            <a:spLocks/>
          </p:cNvSpPr>
          <p:nvPr/>
        </p:nvSpPr>
        <p:spPr bwMode="auto">
          <a:xfrm>
            <a:off x="2068116" y="4514850"/>
            <a:ext cx="34528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39" name="Freeform 70"/>
          <p:cNvSpPr>
            <a:spLocks/>
          </p:cNvSpPr>
          <p:nvPr/>
        </p:nvSpPr>
        <p:spPr bwMode="auto">
          <a:xfrm>
            <a:off x="2063353" y="4508898"/>
            <a:ext cx="33338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0" name="Freeform 71"/>
          <p:cNvSpPr>
            <a:spLocks/>
          </p:cNvSpPr>
          <p:nvPr/>
        </p:nvSpPr>
        <p:spPr bwMode="auto">
          <a:xfrm>
            <a:off x="2144316" y="4512469"/>
            <a:ext cx="33338" cy="6310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1" y="0"/>
                </a:moveTo>
                <a:lnTo>
                  <a:pt x="43" y="27"/>
                </a:lnTo>
                <a:lnTo>
                  <a:pt x="21" y="54"/>
                </a:lnTo>
                <a:lnTo>
                  <a:pt x="0" y="27"/>
                </a:lnTo>
                <a:lnTo>
                  <a:pt x="21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1" name="Freeform 72"/>
          <p:cNvSpPr>
            <a:spLocks/>
          </p:cNvSpPr>
          <p:nvPr/>
        </p:nvSpPr>
        <p:spPr bwMode="auto">
          <a:xfrm>
            <a:off x="2140744" y="4504135"/>
            <a:ext cx="33338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2" name="Freeform 73"/>
          <p:cNvSpPr>
            <a:spLocks/>
          </p:cNvSpPr>
          <p:nvPr/>
        </p:nvSpPr>
        <p:spPr bwMode="auto">
          <a:xfrm>
            <a:off x="2330053" y="4529137"/>
            <a:ext cx="33338" cy="6310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3" name="Freeform 74"/>
          <p:cNvSpPr>
            <a:spLocks/>
          </p:cNvSpPr>
          <p:nvPr/>
        </p:nvSpPr>
        <p:spPr bwMode="auto">
          <a:xfrm>
            <a:off x="2325291" y="4520804"/>
            <a:ext cx="3571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4" name="Freeform 75"/>
          <p:cNvSpPr>
            <a:spLocks/>
          </p:cNvSpPr>
          <p:nvPr/>
        </p:nvSpPr>
        <p:spPr bwMode="auto">
          <a:xfrm>
            <a:off x="2481262" y="4444604"/>
            <a:ext cx="33338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5" name="Freeform 76"/>
          <p:cNvSpPr>
            <a:spLocks/>
          </p:cNvSpPr>
          <p:nvPr/>
        </p:nvSpPr>
        <p:spPr bwMode="auto">
          <a:xfrm>
            <a:off x="2477691" y="4433888"/>
            <a:ext cx="3571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6" name="Freeform 77"/>
          <p:cNvSpPr>
            <a:spLocks/>
          </p:cNvSpPr>
          <p:nvPr/>
        </p:nvSpPr>
        <p:spPr bwMode="auto">
          <a:xfrm>
            <a:off x="2628900" y="4325541"/>
            <a:ext cx="35719" cy="66675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7" name="Freeform 78"/>
          <p:cNvSpPr>
            <a:spLocks/>
          </p:cNvSpPr>
          <p:nvPr/>
        </p:nvSpPr>
        <p:spPr bwMode="auto">
          <a:xfrm>
            <a:off x="2626519" y="4319588"/>
            <a:ext cx="34529" cy="60722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2" y="0"/>
                </a:moveTo>
                <a:lnTo>
                  <a:pt x="43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48" name="Freeform 79"/>
          <p:cNvSpPr>
            <a:spLocks/>
          </p:cNvSpPr>
          <p:nvPr/>
        </p:nvSpPr>
        <p:spPr bwMode="auto">
          <a:xfrm>
            <a:off x="2781300" y="4157663"/>
            <a:ext cx="33338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49" name="Freeform 80"/>
          <p:cNvSpPr>
            <a:spLocks/>
          </p:cNvSpPr>
          <p:nvPr/>
        </p:nvSpPr>
        <p:spPr bwMode="auto">
          <a:xfrm>
            <a:off x="2772966" y="4150519"/>
            <a:ext cx="36909" cy="6310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0" name="Freeform 81"/>
          <p:cNvSpPr>
            <a:spLocks/>
          </p:cNvSpPr>
          <p:nvPr/>
        </p:nvSpPr>
        <p:spPr bwMode="auto">
          <a:xfrm>
            <a:off x="2893219" y="4362450"/>
            <a:ext cx="33338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8"/>
                </a:lnTo>
                <a:lnTo>
                  <a:pt x="22" y="55"/>
                </a:lnTo>
                <a:lnTo>
                  <a:pt x="0" y="28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51" name="Freeform 82"/>
          <p:cNvSpPr>
            <a:spLocks/>
          </p:cNvSpPr>
          <p:nvPr/>
        </p:nvSpPr>
        <p:spPr bwMode="auto">
          <a:xfrm>
            <a:off x="2887266" y="4355306"/>
            <a:ext cx="36909" cy="6310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2" y="0"/>
                </a:moveTo>
                <a:lnTo>
                  <a:pt x="43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2" name="Freeform 83"/>
          <p:cNvSpPr>
            <a:spLocks/>
          </p:cNvSpPr>
          <p:nvPr/>
        </p:nvSpPr>
        <p:spPr bwMode="auto">
          <a:xfrm>
            <a:off x="3115866" y="4174331"/>
            <a:ext cx="36909" cy="63104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2147483647 w 43"/>
              <a:gd name="T5" fmla="*/ 2147483647 h 55"/>
              <a:gd name="T6" fmla="*/ 0 w 43"/>
              <a:gd name="T7" fmla="*/ 2147483647 h 55"/>
              <a:gd name="T8" fmla="*/ 2147483647 w 43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5"/>
              <a:gd name="T17" fmla="*/ 43 w 43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5">
                <a:moveTo>
                  <a:pt x="22" y="0"/>
                </a:moveTo>
                <a:lnTo>
                  <a:pt x="43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53" name="Freeform 84"/>
          <p:cNvSpPr>
            <a:spLocks/>
          </p:cNvSpPr>
          <p:nvPr/>
        </p:nvSpPr>
        <p:spPr bwMode="auto">
          <a:xfrm>
            <a:off x="3111104" y="4163616"/>
            <a:ext cx="36909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4" name="Freeform 85"/>
          <p:cNvSpPr>
            <a:spLocks/>
          </p:cNvSpPr>
          <p:nvPr/>
        </p:nvSpPr>
        <p:spPr bwMode="auto">
          <a:xfrm>
            <a:off x="3378994" y="4346973"/>
            <a:ext cx="34529" cy="6429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2147483647 w 43"/>
              <a:gd name="T5" fmla="*/ 2147483647 h 54"/>
              <a:gd name="T6" fmla="*/ 0 w 43"/>
              <a:gd name="T7" fmla="*/ 2147483647 h 54"/>
              <a:gd name="T8" fmla="*/ 2147483647 w 43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"/>
              <a:gd name="T16" fmla="*/ 0 h 54"/>
              <a:gd name="T17" fmla="*/ 43 w 43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" h="54">
                <a:moveTo>
                  <a:pt x="22" y="0"/>
                </a:moveTo>
                <a:lnTo>
                  <a:pt x="43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55" name="Freeform 86"/>
          <p:cNvSpPr>
            <a:spLocks/>
          </p:cNvSpPr>
          <p:nvPr/>
        </p:nvSpPr>
        <p:spPr bwMode="auto">
          <a:xfrm>
            <a:off x="3374231" y="4339829"/>
            <a:ext cx="34529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6" name="Freeform 87"/>
          <p:cNvSpPr>
            <a:spLocks/>
          </p:cNvSpPr>
          <p:nvPr/>
        </p:nvSpPr>
        <p:spPr bwMode="auto">
          <a:xfrm>
            <a:off x="3830241" y="4230291"/>
            <a:ext cx="34528" cy="63103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2147483647 w 44"/>
              <a:gd name="T5" fmla="*/ 2147483647 h 54"/>
              <a:gd name="T6" fmla="*/ 0 w 44"/>
              <a:gd name="T7" fmla="*/ 2147483647 h 54"/>
              <a:gd name="T8" fmla="*/ 2147483647 w 44"/>
              <a:gd name="T9" fmla="*/ 0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4"/>
              <a:gd name="T17" fmla="*/ 44 w 44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4">
                <a:moveTo>
                  <a:pt x="22" y="0"/>
                </a:moveTo>
                <a:lnTo>
                  <a:pt x="44" y="27"/>
                </a:lnTo>
                <a:lnTo>
                  <a:pt x="22" y="54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57" name="Freeform 88"/>
          <p:cNvSpPr>
            <a:spLocks/>
          </p:cNvSpPr>
          <p:nvPr/>
        </p:nvSpPr>
        <p:spPr bwMode="auto">
          <a:xfrm>
            <a:off x="3824288" y="4221956"/>
            <a:ext cx="35719" cy="6310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58" name="Rectangle 89"/>
          <p:cNvSpPr>
            <a:spLocks noChangeArrowheads="1"/>
          </p:cNvSpPr>
          <p:nvPr/>
        </p:nvSpPr>
        <p:spPr bwMode="auto">
          <a:xfrm>
            <a:off x="1837135" y="4661298"/>
            <a:ext cx="39290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59" name="Rectangle 90"/>
          <p:cNvSpPr>
            <a:spLocks noChangeArrowheads="1"/>
          </p:cNvSpPr>
          <p:nvPr/>
        </p:nvSpPr>
        <p:spPr bwMode="auto">
          <a:xfrm>
            <a:off x="1837135" y="4657725"/>
            <a:ext cx="41672" cy="73819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0" name="Rectangle 91"/>
          <p:cNvSpPr>
            <a:spLocks noChangeArrowheads="1"/>
          </p:cNvSpPr>
          <p:nvPr/>
        </p:nvSpPr>
        <p:spPr bwMode="auto">
          <a:xfrm>
            <a:off x="1878806" y="4661298"/>
            <a:ext cx="38100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1" name="Rectangle 92"/>
          <p:cNvSpPr>
            <a:spLocks noChangeArrowheads="1"/>
          </p:cNvSpPr>
          <p:nvPr/>
        </p:nvSpPr>
        <p:spPr bwMode="auto">
          <a:xfrm>
            <a:off x="1876425" y="4657725"/>
            <a:ext cx="42863" cy="73819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2" name="Rectangle 93"/>
          <p:cNvSpPr>
            <a:spLocks noChangeArrowheads="1"/>
          </p:cNvSpPr>
          <p:nvPr/>
        </p:nvSpPr>
        <p:spPr bwMode="auto">
          <a:xfrm>
            <a:off x="1916906" y="4661298"/>
            <a:ext cx="34529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3" name="Rectangle 94"/>
          <p:cNvSpPr>
            <a:spLocks noChangeArrowheads="1"/>
          </p:cNvSpPr>
          <p:nvPr/>
        </p:nvSpPr>
        <p:spPr bwMode="auto">
          <a:xfrm>
            <a:off x="1915716" y="4657725"/>
            <a:ext cx="38100" cy="73819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4" name="Rectangle 95"/>
          <p:cNvSpPr>
            <a:spLocks noChangeArrowheads="1"/>
          </p:cNvSpPr>
          <p:nvPr/>
        </p:nvSpPr>
        <p:spPr bwMode="auto">
          <a:xfrm>
            <a:off x="1951435" y="4569619"/>
            <a:ext cx="39290" cy="66675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5" name="Rectangle 96"/>
          <p:cNvSpPr>
            <a:spLocks noChangeArrowheads="1"/>
          </p:cNvSpPr>
          <p:nvPr/>
        </p:nvSpPr>
        <p:spPr bwMode="auto">
          <a:xfrm>
            <a:off x="1951435" y="4564857"/>
            <a:ext cx="39290" cy="7501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6" name="Rectangle 97"/>
          <p:cNvSpPr>
            <a:spLocks noChangeArrowheads="1"/>
          </p:cNvSpPr>
          <p:nvPr/>
        </p:nvSpPr>
        <p:spPr bwMode="auto">
          <a:xfrm>
            <a:off x="1990726" y="4604148"/>
            <a:ext cx="40481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7" name="Rectangle 98"/>
          <p:cNvSpPr>
            <a:spLocks noChangeArrowheads="1"/>
          </p:cNvSpPr>
          <p:nvPr/>
        </p:nvSpPr>
        <p:spPr bwMode="auto">
          <a:xfrm>
            <a:off x="1990726" y="4599385"/>
            <a:ext cx="40481" cy="7739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8" name="Rectangle 99"/>
          <p:cNvSpPr>
            <a:spLocks noChangeArrowheads="1"/>
          </p:cNvSpPr>
          <p:nvPr/>
        </p:nvSpPr>
        <p:spPr bwMode="auto">
          <a:xfrm>
            <a:off x="2031206" y="4610100"/>
            <a:ext cx="34529" cy="66675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69" name="Rectangle 100"/>
          <p:cNvSpPr>
            <a:spLocks noChangeArrowheads="1"/>
          </p:cNvSpPr>
          <p:nvPr/>
        </p:nvSpPr>
        <p:spPr bwMode="auto">
          <a:xfrm>
            <a:off x="2026444" y="4604148"/>
            <a:ext cx="41672" cy="7739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0" name="Rectangle 101"/>
          <p:cNvSpPr>
            <a:spLocks noChangeArrowheads="1"/>
          </p:cNvSpPr>
          <p:nvPr/>
        </p:nvSpPr>
        <p:spPr bwMode="auto">
          <a:xfrm>
            <a:off x="2065735" y="4616054"/>
            <a:ext cx="36909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1" name="Rectangle 102"/>
          <p:cNvSpPr>
            <a:spLocks noChangeArrowheads="1"/>
          </p:cNvSpPr>
          <p:nvPr/>
        </p:nvSpPr>
        <p:spPr bwMode="auto">
          <a:xfrm>
            <a:off x="2063353" y="4612481"/>
            <a:ext cx="41672" cy="77391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2" name="Rectangle 103"/>
          <p:cNvSpPr>
            <a:spLocks noChangeArrowheads="1"/>
          </p:cNvSpPr>
          <p:nvPr/>
        </p:nvSpPr>
        <p:spPr bwMode="auto">
          <a:xfrm>
            <a:off x="2105025" y="4616054"/>
            <a:ext cx="36910" cy="6905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3" name="Rectangle 104"/>
          <p:cNvSpPr>
            <a:spLocks noChangeArrowheads="1"/>
          </p:cNvSpPr>
          <p:nvPr/>
        </p:nvSpPr>
        <p:spPr bwMode="auto">
          <a:xfrm>
            <a:off x="2102644" y="4612481"/>
            <a:ext cx="41672" cy="77391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4" name="Rectangle 105"/>
          <p:cNvSpPr>
            <a:spLocks noChangeArrowheads="1"/>
          </p:cNvSpPr>
          <p:nvPr/>
        </p:nvSpPr>
        <p:spPr bwMode="auto">
          <a:xfrm>
            <a:off x="2105025" y="4619626"/>
            <a:ext cx="36910" cy="70247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5" name="Rectangle 106"/>
          <p:cNvSpPr>
            <a:spLocks noChangeArrowheads="1"/>
          </p:cNvSpPr>
          <p:nvPr/>
        </p:nvSpPr>
        <p:spPr bwMode="auto">
          <a:xfrm>
            <a:off x="2141935" y="4633913"/>
            <a:ext cx="35719" cy="6786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6" name="Rectangle 107"/>
          <p:cNvSpPr>
            <a:spLocks noChangeArrowheads="1"/>
          </p:cNvSpPr>
          <p:nvPr/>
        </p:nvSpPr>
        <p:spPr bwMode="auto">
          <a:xfrm>
            <a:off x="2177654" y="4477941"/>
            <a:ext cx="39290" cy="71438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7" name="Rectangle 108"/>
          <p:cNvSpPr>
            <a:spLocks noChangeArrowheads="1"/>
          </p:cNvSpPr>
          <p:nvPr/>
        </p:nvSpPr>
        <p:spPr bwMode="auto">
          <a:xfrm>
            <a:off x="2252663" y="4076700"/>
            <a:ext cx="36910" cy="67866"/>
          </a:xfrm>
          <a:prstGeom prst="rect">
            <a:avLst/>
          </a:prstGeom>
          <a:solidFill>
            <a:srgbClr val="33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8" name="Rectangle 109"/>
          <p:cNvSpPr>
            <a:spLocks noChangeArrowheads="1"/>
          </p:cNvSpPr>
          <p:nvPr/>
        </p:nvSpPr>
        <p:spPr bwMode="auto">
          <a:xfrm>
            <a:off x="2251473" y="4052888"/>
            <a:ext cx="40481" cy="77391"/>
          </a:xfrm>
          <a:prstGeom prst="rect">
            <a:avLst/>
          </a:prstGeom>
          <a:solidFill>
            <a:schemeClr val="tx1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79" name="Rectangle 110"/>
          <p:cNvSpPr>
            <a:spLocks noChangeArrowheads="1"/>
          </p:cNvSpPr>
          <p:nvPr/>
        </p:nvSpPr>
        <p:spPr bwMode="auto">
          <a:xfrm>
            <a:off x="2327673" y="4056460"/>
            <a:ext cx="35719" cy="6786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0" name="Rectangle 111"/>
          <p:cNvSpPr>
            <a:spLocks noChangeArrowheads="1"/>
          </p:cNvSpPr>
          <p:nvPr/>
        </p:nvSpPr>
        <p:spPr bwMode="auto">
          <a:xfrm>
            <a:off x="2478882" y="4018360"/>
            <a:ext cx="35719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1" name="Rectangle 112"/>
          <p:cNvSpPr>
            <a:spLocks noChangeArrowheads="1"/>
          </p:cNvSpPr>
          <p:nvPr/>
        </p:nvSpPr>
        <p:spPr bwMode="auto">
          <a:xfrm>
            <a:off x="2628900" y="2495551"/>
            <a:ext cx="35719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2" name="Rectangle 113"/>
          <p:cNvSpPr>
            <a:spLocks noChangeArrowheads="1"/>
          </p:cNvSpPr>
          <p:nvPr/>
        </p:nvSpPr>
        <p:spPr bwMode="auto">
          <a:xfrm>
            <a:off x="2626519" y="2493169"/>
            <a:ext cx="40481" cy="750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3" name="Rectangle 114"/>
          <p:cNvSpPr>
            <a:spLocks noChangeArrowheads="1"/>
          </p:cNvSpPr>
          <p:nvPr/>
        </p:nvSpPr>
        <p:spPr bwMode="auto">
          <a:xfrm>
            <a:off x="3001567" y="3068242"/>
            <a:ext cx="39290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4" name="Rectangle 115"/>
          <p:cNvSpPr>
            <a:spLocks noChangeArrowheads="1"/>
          </p:cNvSpPr>
          <p:nvPr/>
        </p:nvSpPr>
        <p:spPr bwMode="auto">
          <a:xfrm>
            <a:off x="3227785" y="2926557"/>
            <a:ext cx="39290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5" name="Rectangle 116"/>
          <p:cNvSpPr>
            <a:spLocks noChangeArrowheads="1"/>
          </p:cNvSpPr>
          <p:nvPr/>
        </p:nvSpPr>
        <p:spPr bwMode="auto">
          <a:xfrm>
            <a:off x="3302794" y="3359944"/>
            <a:ext cx="36910" cy="666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6" name="Rectangle 117"/>
          <p:cNvSpPr>
            <a:spLocks noChangeArrowheads="1"/>
          </p:cNvSpPr>
          <p:nvPr/>
        </p:nvSpPr>
        <p:spPr bwMode="auto">
          <a:xfrm>
            <a:off x="3602832" y="3039667"/>
            <a:ext cx="36910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7" name="Rectangle 118"/>
          <p:cNvSpPr>
            <a:spLocks noChangeArrowheads="1"/>
          </p:cNvSpPr>
          <p:nvPr/>
        </p:nvSpPr>
        <p:spPr bwMode="auto">
          <a:xfrm>
            <a:off x="3904060" y="2776538"/>
            <a:ext cx="34528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8" name="Rectangle 119"/>
          <p:cNvSpPr>
            <a:spLocks noChangeArrowheads="1"/>
          </p:cNvSpPr>
          <p:nvPr/>
        </p:nvSpPr>
        <p:spPr bwMode="auto">
          <a:xfrm>
            <a:off x="3899298" y="2774157"/>
            <a:ext cx="44053" cy="750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189" name="Freeform 120"/>
          <p:cNvSpPr>
            <a:spLocks/>
          </p:cNvSpPr>
          <p:nvPr/>
        </p:nvSpPr>
        <p:spPr bwMode="auto">
          <a:xfrm>
            <a:off x="1804988" y="4664869"/>
            <a:ext cx="32147" cy="65485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0 w 43"/>
              <a:gd name="T5" fmla="*/ 2147483647 h 55"/>
              <a:gd name="T6" fmla="*/ 2147483647 w 43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5"/>
              <a:gd name="T14" fmla="*/ 43 w 43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5">
                <a:moveTo>
                  <a:pt x="22" y="0"/>
                </a:moveTo>
                <a:lnTo>
                  <a:pt x="43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0" name="Freeform 121"/>
          <p:cNvSpPr>
            <a:spLocks/>
          </p:cNvSpPr>
          <p:nvPr/>
        </p:nvSpPr>
        <p:spPr bwMode="auto">
          <a:xfrm>
            <a:off x="1801416" y="4657725"/>
            <a:ext cx="34528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1" name="Freeform 122"/>
          <p:cNvSpPr>
            <a:spLocks/>
          </p:cNvSpPr>
          <p:nvPr/>
        </p:nvSpPr>
        <p:spPr bwMode="auto">
          <a:xfrm>
            <a:off x="1841898" y="4644629"/>
            <a:ext cx="34528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2" name="Freeform 123"/>
          <p:cNvSpPr>
            <a:spLocks/>
          </p:cNvSpPr>
          <p:nvPr/>
        </p:nvSpPr>
        <p:spPr bwMode="auto">
          <a:xfrm>
            <a:off x="1837135" y="4636294"/>
            <a:ext cx="36909" cy="65485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3" name="Freeform 124"/>
          <p:cNvSpPr>
            <a:spLocks/>
          </p:cNvSpPr>
          <p:nvPr/>
        </p:nvSpPr>
        <p:spPr bwMode="auto">
          <a:xfrm>
            <a:off x="1919288" y="4616054"/>
            <a:ext cx="32147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4" name="Freeform 125"/>
          <p:cNvSpPr>
            <a:spLocks/>
          </p:cNvSpPr>
          <p:nvPr/>
        </p:nvSpPr>
        <p:spPr bwMode="auto">
          <a:xfrm>
            <a:off x="1915716" y="4610100"/>
            <a:ext cx="32147" cy="6310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0 w 43"/>
              <a:gd name="T5" fmla="*/ 2147483647 h 54"/>
              <a:gd name="T6" fmla="*/ 2147483647 w 43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4"/>
              <a:gd name="T14" fmla="*/ 43 w 43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4">
                <a:moveTo>
                  <a:pt x="21" y="0"/>
                </a:moveTo>
                <a:lnTo>
                  <a:pt x="43" y="54"/>
                </a:lnTo>
                <a:lnTo>
                  <a:pt x="0" y="54"/>
                </a:lnTo>
                <a:lnTo>
                  <a:pt x="21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5" name="Freeform 126"/>
          <p:cNvSpPr>
            <a:spLocks/>
          </p:cNvSpPr>
          <p:nvPr/>
        </p:nvSpPr>
        <p:spPr bwMode="auto">
          <a:xfrm>
            <a:off x="1994297" y="4629150"/>
            <a:ext cx="3690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6" name="Freeform 127"/>
          <p:cNvSpPr>
            <a:spLocks/>
          </p:cNvSpPr>
          <p:nvPr/>
        </p:nvSpPr>
        <p:spPr bwMode="auto">
          <a:xfrm>
            <a:off x="1990725" y="4619625"/>
            <a:ext cx="33338" cy="65485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7" name="Freeform 128"/>
          <p:cNvSpPr>
            <a:spLocks/>
          </p:cNvSpPr>
          <p:nvPr/>
        </p:nvSpPr>
        <p:spPr bwMode="auto">
          <a:xfrm>
            <a:off x="2031206" y="4323160"/>
            <a:ext cx="34529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198" name="Freeform 129"/>
          <p:cNvSpPr>
            <a:spLocks/>
          </p:cNvSpPr>
          <p:nvPr/>
        </p:nvSpPr>
        <p:spPr bwMode="auto">
          <a:xfrm>
            <a:off x="2026444" y="4313635"/>
            <a:ext cx="3571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199" name="Freeform 130"/>
          <p:cNvSpPr>
            <a:spLocks/>
          </p:cNvSpPr>
          <p:nvPr/>
        </p:nvSpPr>
        <p:spPr bwMode="auto">
          <a:xfrm>
            <a:off x="2180035" y="3511154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0" name="Freeform 131"/>
          <p:cNvSpPr>
            <a:spLocks/>
          </p:cNvSpPr>
          <p:nvPr/>
        </p:nvSpPr>
        <p:spPr bwMode="auto">
          <a:xfrm>
            <a:off x="2175273" y="3502819"/>
            <a:ext cx="34528" cy="64294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0 w 43"/>
              <a:gd name="T5" fmla="*/ 2147483647 h 55"/>
              <a:gd name="T6" fmla="*/ 2147483647 w 43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5"/>
              <a:gd name="T14" fmla="*/ 43 w 43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5">
                <a:moveTo>
                  <a:pt x="21" y="0"/>
                </a:moveTo>
                <a:lnTo>
                  <a:pt x="43" y="55"/>
                </a:lnTo>
                <a:lnTo>
                  <a:pt x="0" y="55"/>
                </a:lnTo>
                <a:lnTo>
                  <a:pt x="21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01" name="Freeform 132"/>
          <p:cNvSpPr>
            <a:spLocks/>
          </p:cNvSpPr>
          <p:nvPr/>
        </p:nvSpPr>
        <p:spPr bwMode="auto">
          <a:xfrm>
            <a:off x="2291954" y="3729038"/>
            <a:ext cx="3571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2" name="Freeform 133"/>
          <p:cNvSpPr>
            <a:spLocks/>
          </p:cNvSpPr>
          <p:nvPr/>
        </p:nvSpPr>
        <p:spPr bwMode="auto">
          <a:xfrm>
            <a:off x="2288381" y="3721894"/>
            <a:ext cx="34529" cy="6429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03" name="Freeform 134"/>
          <p:cNvSpPr>
            <a:spLocks/>
          </p:cNvSpPr>
          <p:nvPr/>
        </p:nvSpPr>
        <p:spPr bwMode="auto">
          <a:xfrm>
            <a:off x="2366963" y="3826669"/>
            <a:ext cx="36910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4" name="Freeform 135"/>
          <p:cNvSpPr>
            <a:spLocks/>
          </p:cNvSpPr>
          <p:nvPr/>
        </p:nvSpPr>
        <p:spPr bwMode="auto">
          <a:xfrm>
            <a:off x="2363391" y="3819525"/>
            <a:ext cx="35719" cy="61913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0 w 43"/>
              <a:gd name="T5" fmla="*/ 2147483647 h 54"/>
              <a:gd name="T6" fmla="*/ 2147483647 w 43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4"/>
              <a:gd name="T14" fmla="*/ 43 w 43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4">
                <a:moveTo>
                  <a:pt x="21" y="0"/>
                </a:moveTo>
                <a:lnTo>
                  <a:pt x="43" y="54"/>
                </a:lnTo>
                <a:lnTo>
                  <a:pt x="0" y="54"/>
                </a:lnTo>
                <a:lnTo>
                  <a:pt x="21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05" name="Freeform 136"/>
          <p:cNvSpPr>
            <a:spLocks/>
          </p:cNvSpPr>
          <p:nvPr/>
        </p:nvSpPr>
        <p:spPr bwMode="auto">
          <a:xfrm>
            <a:off x="2667000" y="3242073"/>
            <a:ext cx="33338" cy="64294"/>
          </a:xfrm>
          <a:custGeom>
            <a:avLst/>
            <a:gdLst>
              <a:gd name="T0" fmla="*/ 2147483647 w 43"/>
              <a:gd name="T1" fmla="*/ 0 h 54"/>
              <a:gd name="T2" fmla="*/ 2147483647 w 43"/>
              <a:gd name="T3" fmla="*/ 2147483647 h 54"/>
              <a:gd name="T4" fmla="*/ 0 w 43"/>
              <a:gd name="T5" fmla="*/ 2147483647 h 54"/>
              <a:gd name="T6" fmla="*/ 2147483647 w 43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4"/>
              <a:gd name="T14" fmla="*/ 43 w 43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4">
                <a:moveTo>
                  <a:pt x="21" y="0"/>
                </a:moveTo>
                <a:lnTo>
                  <a:pt x="43" y="54"/>
                </a:lnTo>
                <a:lnTo>
                  <a:pt x="0" y="54"/>
                </a:lnTo>
                <a:lnTo>
                  <a:pt x="21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6" name="Freeform 137"/>
          <p:cNvSpPr>
            <a:spLocks/>
          </p:cNvSpPr>
          <p:nvPr/>
        </p:nvSpPr>
        <p:spPr bwMode="auto">
          <a:xfrm>
            <a:off x="2662237" y="3232547"/>
            <a:ext cx="33338" cy="65484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07" name="Freeform 138"/>
          <p:cNvSpPr>
            <a:spLocks/>
          </p:cNvSpPr>
          <p:nvPr/>
        </p:nvSpPr>
        <p:spPr bwMode="auto">
          <a:xfrm>
            <a:off x="2930129" y="3294460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8" name="Freeform 139"/>
          <p:cNvSpPr>
            <a:spLocks/>
          </p:cNvSpPr>
          <p:nvPr/>
        </p:nvSpPr>
        <p:spPr bwMode="auto">
          <a:xfrm>
            <a:off x="2926557" y="3286125"/>
            <a:ext cx="35719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09" name="Freeform 140"/>
          <p:cNvSpPr>
            <a:spLocks/>
          </p:cNvSpPr>
          <p:nvPr/>
        </p:nvSpPr>
        <p:spPr bwMode="auto">
          <a:xfrm>
            <a:off x="3115866" y="3550444"/>
            <a:ext cx="36909" cy="66675"/>
          </a:xfrm>
          <a:custGeom>
            <a:avLst/>
            <a:gdLst>
              <a:gd name="T0" fmla="*/ 2147483647 w 43"/>
              <a:gd name="T1" fmla="*/ 0 h 55"/>
              <a:gd name="T2" fmla="*/ 2147483647 w 43"/>
              <a:gd name="T3" fmla="*/ 2147483647 h 55"/>
              <a:gd name="T4" fmla="*/ 0 w 43"/>
              <a:gd name="T5" fmla="*/ 2147483647 h 55"/>
              <a:gd name="T6" fmla="*/ 2147483647 w 43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55"/>
              <a:gd name="T14" fmla="*/ 43 w 43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55">
                <a:moveTo>
                  <a:pt x="22" y="0"/>
                </a:moveTo>
                <a:lnTo>
                  <a:pt x="43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10" name="Freeform 141"/>
          <p:cNvSpPr>
            <a:spLocks/>
          </p:cNvSpPr>
          <p:nvPr/>
        </p:nvSpPr>
        <p:spPr bwMode="auto">
          <a:xfrm>
            <a:off x="3111104" y="3544491"/>
            <a:ext cx="36909" cy="63103"/>
          </a:xfrm>
          <a:custGeom>
            <a:avLst/>
            <a:gdLst>
              <a:gd name="T0" fmla="*/ 2147483647 w 44"/>
              <a:gd name="T1" fmla="*/ 0 h 54"/>
              <a:gd name="T2" fmla="*/ 2147483647 w 44"/>
              <a:gd name="T3" fmla="*/ 2147483647 h 54"/>
              <a:gd name="T4" fmla="*/ 0 w 44"/>
              <a:gd name="T5" fmla="*/ 2147483647 h 54"/>
              <a:gd name="T6" fmla="*/ 2147483647 w 44"/>
              <a:gd name="T7" fmla="*/ 0 h 54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4"/>
              <a:gd name="T14" fmla="*/ 44 w 44"/>
              <a:gd name="T15" fmla="*/ 54 h 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4">
                <a:moveTo>
                  <a:pt x="22" y="0"/>
                </a:moveTo>
                <a:lnTo>
                  <a:pt x="44" y="54"/>
                </a:lnTo>
                <a:lnTo>
                  <a:pt x="0" y="54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11" name="Freeform 142"/>
          <p:cNvSpPr>
            <a:spLocks/>
          </p:cNvSpPr>
          <p:nvPr/>
        </p:nvSpPr>
        <p:spPr bwMode="auto">
          <a:xfrm>
            <a:off x="3456385" y="3540919"/>
            <a:ext cx="32147" cy="6310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212" name="Freeform 143"/>
          <p:cNvSpPr>
            <a:spLocks/>
          </p:cNvSpPr>
          <p:nvPr/>
        </p:nvSpPr>
        <p:spPr bwMode="auto">
          <a:xfrm>
            <a:off x="3451623" y="3530204"/>
            <a:ext cx="34528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13" name="Rectangle 144"/>
          <p:cNvSpPr>
            <a:spLocks noChangeArrowheads="1"/>
          </p:cNvSpPr>
          <p:nvPr/>
        </p:nvSpPr>
        <p:spPr bwMode="auto">
          <a:xfrm>
            <a:off x="1951435" y="4649392"/>
            <a:ext cx="39290" cy="67865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4" name="Rectangle 145"/>
          <p:cNvSpPr>
            <a:spLocks noChangeArrowheads="1"/>
          </p:cNvSpPr>
          <p:nvPr/>
        </p:nvSpPr>
        <p:spPr bwMode="auto">
          <a:xfrm>
            <a:off x="1951435" y="4644629"/>
            <a:ext cx="39290" cy="7739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5" name="Rectangle 146"/>
          <p:cNvSpPr>
            <a:spLocks noChangeArrowheads="1"/>
          </p:cNvSpPr>
          <p:nvPr/>
        </p:nvSpPr>
        <p:spPr bwMode="auto">
          <a:xfrm>
            <a:off x="1990726" y="4639866"/>
            <a:ext cx="40481" cy="70247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6" name="Rectangle 147"/>
          <p:cNvSpPr>
            <a:spLocks noChangeArrowheads="1"/>
          </p:cNvSpPr>
          <p:nvPr/>
        </p:nvSpPr>
        <p:spPr bwMode="auto">
          <a:xfrm>
            <a:off x="1990726" y="4636294"/>
            <a:ext cx="40481" cy="77391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7" name="Rectangle 148"/>
          <p:cNvSpPr>
            <a:spLocks noChangeArrowheads="1"/>
          </p:cNvSpPr>
          <p:nvPr/>
        </p:nvSpPr>
        <p:spPr bwMode="auto">
          <a:xfrm>
            <a:off x="2031206" y="4595813"/>
            <a:ext cx="34529" cy="69056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8" name="Rectangle 149"/>
          <p:cNvSpPr>
            <a:spLocks noChangeArrowheads="1"/>
          </p:cNvSpPr>
          <p:nvPr/>
        </p:nvSpPr>
        <p:spPr bwMode="auto">
          <a:xfrm>
            <a:off x="2026444" y="4592242"/>
            <a:ext cx="41672" cy="7739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19" name="Rectangle 150"/>
          <p:cNvSpPr>
            <a:spLocks noChangeArrowheads="1"/>
          </p:cNvSpPr>
          <p:nvPr/>
        </p:nvSpPr>
        <p:spPr bwMode="auto">
          <a:xfrm>
            <a:off x="2177654" y="3729038"/>
            <a:ext cx="39290" cy="70247"/>
          </a:xfrm>
          <a:prstGeom prst="rect">
            <a:avLst/>
          </a:prstGeom>
          <a:solidFill>
            <a:srgbClr val="008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0" name="Rectangle 151"/>
          <p:cNvSpPr>
            <a:spLocks noChangeArrowheads="1"/>
          </p:cNvSpPr>
          <p:nvPr/>
        </p:nvSpPr>
        <p:spPr bwMode="auto">
          <a:xfrm>
            <a:off x="2175273" y="3725466"/>
            <a:ext cx="44053" cy="76200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1" name="Rectangle 152"/>
          <p:cNvSpPr>
            <a:spLocks noChangeArrowheads="1"/>
          </p:cNvSpPr>
          <p:nvPr/>
        </p:nvSpPr>
        <p:spPr bwMode="auto">
          <a:xfrm>
            <a:off x="2702719" y="3567112"/>
            <a:ext cx="38100" cy="71438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2" name="Rectangle 153"/>
          <p:cNvSpPr>
            <a:spLocks noChangeArrowheads="1"/>
          </p:cNvSpPr>
          <p:nvPr/>
        </p:nvSpPr>
        <p:spPr bwMode="auto">
          <a:xfrm>
            <a:off x="2700337" y="3564731"/>
            <a:ext cx="42863" cy="76200"/>
          </a:xfrm>
          <a:prstGeom prst="rect">
            <a:avLst/>
          </a:prstGeom>
          <a:solidFill>
            <a:srgbClr val="00804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3" name="Rectangle 154"/>
          <p:cNvSpPr>
            <a:spLocks noChangeArrowheads="1"/>
          </p:cNvSpPr>
          <p:nvPr/>
        </p:nvSpPr>
        <p:spPr bwMode="auto">
          <a:xfrm>
            <a:off x="3267075" y="3511154"/>
            <a:ext cx="34529" cy="69056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4" name="Rectangle 155"/>
          <p:cNvSpPr>
            <a:spLocks noChangeArrowheads="1"/>
          </p:cNvSpPr>
          <p:nvPr/>
        </p:nvSpPr>
        <p:spPr bwMode="auto">
          <a:xfrm>
            <a:off x="3261122" y="3507581"/>
            <a:ext cx="41672" cy="76200"/>
          </a:xfrm>
          <a:prstGeom prst="rect">
            <a:avLst/>
          </a:prstGeom>
          <a:solidFill>
            <a:srgbClr val="00804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225" name="Line 156"/>
          <p:cNvSpPr>
            <a:spLocks noChangeShapeType="1"/>
          </p:cNvSpPr>
          <p:nvPr/>
        </p:nvSpPr>
        <p:spPr bwMode="auto">
          <a:xfrm flipH="1" flipV="1">
            <a:off x="1801416" y="4624387"/>
            <a:ext cx="1666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26" name="Line 157"/>
          <p:cNvSpPr>
            <a:spLocks noChangeShapeType="1"/>
          </p:cNvSpPr>
          <p:nvPr/>
        </p:nvSpPr>
        <p:spPr bwMode="auto">
          <a:xfrm>
            <a:off x="1818085" y="4657726"/>
            <a:ext cx="1785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27" name="Line 158"/>
          <p:cNvSpPr>
            <a:spLocks noChangeShapeType="1"/>
          </p:cNvSpPr>
          <p:nvPr/>
        </p:nvSpPr>
        <p:spPr bwMode="auto">
          <a:xfrm flipH="1">
            <a:off x="1801416" y="4657726"/>
            <a:ext cx="1666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28" name="Line 159"/>
          <p:cNvSpPr>
            <a:spLocks noChangeShapeType="1"/>
          </p:cNvSpPr>
          <p:nvPr/>
        </p:nvSpPr>
        <p:spPr bwMode="auto">
          <a:xfrm flipV="1">
            <a:off x="1818085" y="4624387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29" name="Line 160"/>
          <p:cNvSpPr>
            <a:spLocks noChangeShapeType="1"/>
          </p:cNvSpPr>
          <p:nvPr/>
        </p:nvSpPr>
        <p:spPr bwMode="auto">
          <a:xfrm flipV="1">
            <a:off x="1818085" y="4624387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0" name="Line 161"/>
          <p:cNvSpPr>
            <a:spLocks noChangeShapeType="1"/>
          </p:cNvSpPr>
          <p:nvPr/>
        </p:nvSpPr>
        <p:spPr bwMode="auto">
          <a:xfrm>
            <a:off x="1818085" y="4657726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1" name="Line 162"/>
          <p:cNvSpPr>
            <a:spLocks noChangeShapeType="1"/>
          </p:cNvSpPr>
          <p:nvPr/>
        </p:nvSpPr>
        <p:spPr bwMode="auto">
          <a:xfrm flipH="1" flipV="1">
            <a:off x="1837135" y="4610100"/>
            <a:ext cx="19050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2" name="Line 163"/>
          <p:cNvSpPr>
            <a:spLocks noChangeShapeType="1"/>
          </p:cNvSpPr>
          <p:nvPr/>
        </p:nvSpPr>
        <p:spPr bwMode="auto">
          <a:xfrm>
            <a:off x="1856185" y="4639866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3" name="Line 164"/>
          <p:cNvSpPr>
            <a:spLocks noChangeShapeType="1"/>
          </p:cNvSpPr>
          <p:nvPr/>
        </p:nvSpPr>
        <p:spPr bwMode="auto">
          <a:xfrm flipH="1">
            <a:off x="1837135" y="4639866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4" name="Line 165"/>
          <p:cNvSpPr>
            <a:spLocks noChangeShapeType="1"/>
          </p:cNvSpPr>
          <p:nvPr/>
        </p:nvSpPr>
        <p:spPr bwMode="auto">
          <a:xfrm flipV="1">
            <a:off x="1856185" y="4610100"/>
            <a:ext cx="17859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5" name="Line 166"/>
          <p:cNvSpPr>
            <a:spLocks noChangeShapeType="1"/>
          </p:cNvSpPr>
          <p:nvPr/>
        </p:nvSpPr>
        <p:spPr bwMode="auto">
          <a:xfrm flipV="1">
            <a:off x="1856185" y="4610100"/>
            <a:ext cx="0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6" name="Line 167"/>
          <p:cNvSpPr>
            <a:spLocks noChangeShapeType="1"/>
          </p:cNvSpPr>
          <p:nvPr/>
        </p:nvSpPr>
        <p:spPr bwMode="auto">
          <a:xfrm>
            <a:off x="1856185" y="4639866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7" name="Line 168"/>
          <p:cNvSpPr>
            <a:spLocks noChangeShapeType="1"/>
          </p:cNvSpPr>
          <p:nvPr/>
        </p:nvSpPr>
        <p:spPr bwMode="auto">
          <a:xfrm flipH="1" flipV="1">
            <a:off x="1876425" y="4488657"/>
            <a:ext cx="1786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8" name="Line 169"/>
          <p:cNvSpPr>
            <a:spLocks noChangeShapeType="1"/>
          </p:cNvSpPr>
          <p:nvPr/>
        </p:nvSpPr>
        <p:spPr bwMode="auto">
          <a:xfrm>
            <a:off x="1894285" y="4520804"/>
            <a:ext cx="1785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39" name="Line 170"/>
          <p:cNvSpPr>
            <a:spLocks noChangeShapeType="1"/>
          </p:cNvSpPr>
          <p:nvPr/>
        </p:nvSpPr>
        <p:spPr bwMode="auto">
          <a:xfrm flipH="1">
            <a:off x="1876425" y="4520804"/>
            <a:ext cx="1786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0" name="Line 171"/>
          <p:cNvSpPr>
            <a:spLocks noChangeShapeType="1"/>
          </p:cNvSpPr>
          <p:nvPr/>
        </p:nvSpPr>
        <p:spPr bwMode="auto">
          <a:xfrm flipV="1">
            <a:off x="1894285" y="4488657"/>
            <a:ext cx="1785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1" name="Line 172"/>
          <p:cNvSpPr>
            <a:spLocks noChangeShapeType="1"/>
          </p:cNvSpPr>
          <p:nvPr/>
        </p:nvSpPr>
        <p:spPr bwMode="auto">
          <a:xfrm flipV="1">
            <a:off x="1894285" y="4488657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2" name="Line 173"/>
          <p:cNvSpPr>
            <a:spLocks noChangeShapeType="1"/>
          </p:cNvSpPr>
          <p:nvPr/>
        </p:nvSpPr>
        <p:spPr bwMode="auto">
          <a:xfrm>
            <a:off x="1894285" y="4520804"/>
            <a:ext cx="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3" name="Line 174"/>
          <p:cNvSpPr>
            <a:spLocks noChangeShapeType="1"/>
          </p:cNvSpPr>
          <p:nvPr/>
        </p:nvSpPr>
        <p:spPr bwMode="auto">
          <a:xfrm flipH="1" flipV="1">
            <a:off x="1915716" y="4592241"/>
            <a:ext cx="14288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4" name="Line 175"/>
          <p:cNvSpPr>
            <a:spLocks noChangeShapeType="1"/>
          </p:cNvSpPr>
          <p:nvPr/>
        </p:nvSpPr>
        <p:spPr bwMode="auto">
          <a:xfrm>
            <a:off x="1930004" y="4624387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5" name="Line 176"/>
          <p:cNvSpPr>
            <a:spLocks noChangeShapeType="1"/>
          </p:cNvSpPr>
          <p:nvPr/>
        </p:nvSpPr>
        <p:spPr bwMode="auto">
          <a:xfrm flipH="1">
            <a:off x="1915716" y="4624387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6" name="Line 177"/>
          <p:cNvSpPr>
            <a:spLocks noChangeShapeType="1"/>
          </p:cNvSpPr>
          <p:nvPr/>
        </p:nvSpPr>
        <p:spPr bwMode="auto">
          <a:xfrm flipV="1">
            <a:off x="1930004" y="4592241"/>
            <a:ext cx="1785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7" name="Line 178"/>
          <p:cNvSpPr>
            <a:spLocks noChangeShapeType="1"/>
          </p:cNvSpPr>
          <p:nvPr/>
        </p:nvSpPr>
        <p:spPr bwMode="auto">
          <a:xfrm flipV="1">
            <a:off x="1930004" y="4592241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8" name="Line 179"/>
          <p:cNvSpPr>
            <a:spLocks noChangeShapeType="1"/>
          </p:cNvSpPr>
          <p:nvPr/>
        </p:nvSpPr>
        <p:spPr bwMode="auto">
          <a:xfrm>
            <a:off x="1930004" y="4624387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49" name="Line 180"/>
          <p:cNvSpPr>
            <a:spLocks noChangeShapeType="1"/>
          </p:cNvSpPr>
          <p:nvPr/>
        </p:nvSpPr>
        <p:spPr bwMode="auto">
          <a:xfrm flipH="1" flipV="1">
            <a:off x="1951435" y="4575573"/>
            <a:ext cx="16669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0" name="Line 181"/>
          <p:cNvSpPr>
            <a:spLocks noChangeShapeType="1"/>
          </p:cNvSpPr>
          <p:nvPr/>
        </p:nvSpPr>
        <p:spPr bwMode="auto">
          <a:xfrm>
            <a:off x="1968104" y="4610100"/>
            <a:ext cx="17859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1" name="Line 182"/>
          <p:cNvSpPr>
            <a:spLocks noChangeShapeType="1"/>
          </p:cNvSpPr>
          <p:nvPr/>
        </p:nvSpPr>
        <p:spPr bwMode="auto">
          <a:xfrm flipH="1">
            <a:off x="1951435" y="4610100"/>
            <a:ext cx="16669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2" name="Line 183"/>
          <p:cNvSpPr>
            <a:spLocks noChangeShapeType="1"/>
          </p:cNvSpPr>
          <p:nvPr/>
        </p:nvSpPr>
        <p:spPr bwMode="auto">
          <a:xfrm flipV="1">
            <a:off x="1968104" y="4575573"/>
            <a:ext cx="17859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3" name="Line 184"/>
          <p:cNvSpPr>
            <a:spLocks noChangeShapeType="1"/>
          </p:cNvSpPr>
          <p:nvPr/>
        </p:nvSpPr>
        <p:spPr bwMode="auto">
          <a:xfrm flipV="1">
            <a:off x="1966913" y="4563666"/>
            <a:ext cx="1191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4" name="Line 185"/>
          <p:cNvSpPr>
            <a:spLocks noChangeShapeType="1"/>
          </p:cNvSpPr>
          <p:nvPr/>
        </p:nvSpPr>
        <p:spPr bwMode="auto">
          <a:xfrm>
            <a:off x="1968104" y="4610100"/>
            <a:ext cx="0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5" name="Line 186"/>
          <p:cNvSpPr>
            <a:spLocks noChangeShapeType="1"/>
          </p:cNvSpPr>
          <p:nvPr/>
        </p:nvSpPr>
        <p:spPr bwMode="auto">
          <a:xfrm flipH="1" flipV="1">
            <a:off x="1990725" y="4524376"/>
            <a:ext cx="14288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6" name="Line 187"/>
          <p:cNvSpPr>
            <a:spLocks noChangeShapeType="1"/>
          </p:cNvSpPr>
          <p:nvPr/>
        </p:nvSpPr>
        <p:spPr bwMode="auto">
          <a:xfrm>
            <a:off x="2005013" y="4555331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7" name="Line 188"/>
          <p:cNvSpPr>
            <a:spLocks noChangeShapeType="1"/>
          </p:cNvSpPr>
          <p:nvPr/>
        </p:nvSpPr>
        <p:spPr bwMode="auto">
          <a:xfrm flipH="1">
            <a:off x="1990725" y="4555331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8" name="Line 189"/>
          <p:cNvSpPr>
            <a:spLocks noChangeShapeType="1"/>
          </p:cNvSpPr>
          <p:nvPr/>
        </p:nvSpPr>
        <p:spPr bwMode="auto">
          <a:xfrm flipV="1">
            <a:off x="2005013" y="4524376"/>
            <a:ext cx="1905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59" name="Line 190"/>
          <p:cNvSpPr>
            <a:spLocks noChangeShapeType="1"/>
          </p:cNvSpPr>
          <p:nvPr/>
        </p:nvSpPr>
        <p:spPr bwMode="auto">
          <a:xfrm flipV="1">
            <a:off x="2005013" y="4524376"/>
            <a:ext cx="3572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0" name="Line 191"/>
          <p:cNvSpPr>
            <a:spLocks noChangeShapeType="1"/>
          </p:cNvSpPr>
          <p:nvPr/>
        </p:nvSpPr>
        <p:spPr bwMode="auto">
          <a:xfrm>
            <a:off x="2005013" y="4555331"/>
            <a:ext cx="3572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1" name="Line 192"/>
          <p:cNvSpPr>
            <a:spLocks noChangeShapeType="1"/>
          </p:cNvSpPr>
          <p:nvPr/>
        </p:nvSpPr>
        <p:spPr bwMode="auto">
          <a:xfrm flipH="1" flipV="1">
            <a:off x="2026444" y="4396979"/>
            <a:ext cx="17860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2" name="Line 193"/>
          <p:cNvSpPr>
            <a:spLocks noChangeShapeType="1"/>
          </p:cNvSpPr>
          <p:nvPr/>
        </p:nvSpPr>
        <p:spPr bwMode="auto">
          <a:xfrm>
            <a:off x="2044304" y="4426744"/>
            <a:ext cx="1785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3" name="Line 194"/>
          <p:cNvSpPr>
            <a:spLocks noChangeShapeType="1"/>
          </p:cNvSpPr>
          <p:nvPr/>
        </p:nvSpPr>
        <p:spPr bwMode="auto">
          <a:xfrm flipH="1">
            <a:off x="2026444" y="4426744"/>
            <a:ext cx="1786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4" name="Line 195"/>
          <p:cNvSpPr>
            <a:spLocks noChangeShapeType="1"/>
          </p:cNvSpPr>
          <p:nvPr/>
        </p:nvSpPr>
        <p:spPr bwMode="auto">
          <a:xfrm flipV="1">
            <a:off x="2044304" y="4396979"/>
            <a:ext cx="17859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5" name="Line 196"/>
          <p:cNvSpPr>
            <a:spLocks noChangeShapeType="1"/>
          </p:cNvSpPr>
          <p:nvPr/>
        </p:nvSpPr>
        <p:spPr bwMode="auto">
          <a:xfrm flipV="1">
            <a:off x="2044304" y="4396979"/>
            <a:ext cx="0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6" name="Line 197"/>
          <p:cNvSpPr>
            <a:spLocks noChangeShapeType="1"/>
          </p:cNvSpPr>
          <p:nvPr/>
        </p:nvSpPr>
        <p:spPr bwMode="auto">
          <a:xfrm>
            <a:off x="2044304" y="4426744"/>
            <a:ext cx="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7" name="Line 198"/>
          <p:cNvSpPr>
            <a:spLocks noChangeShapeType="1"/>
          </p:cNvSpPr>
          <p:nvPr/>
        </p:nvSpPr>
        <p:spPr bwMode="auto">
          <a:xfrm flipH="1" flipV="1">
            <a:off x="1990725" y="4380310"/>
            <a:ext cx="14288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8" name="Line 199"/>
          <p:cNvSpPr>
            <a:spLocks noChangeShapeType="1"/>
          </p:cNvSpPr>
          <p:nvPr/>
        </p:nvSpPr>
        <p:spPr bwMode="auto">
          <a:xfrm>
            <a:off x="2005013" y="4414838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69" name="Line 200"/>
          <p:cNvSpPr>
            <a:spLocks noChangeShapeType="1"/>
          </p:cNvSpPr>
          <p:nvPr/>
        </p:nvSpPr>
        <p:spPr bwMode="auto">
          <a:xfrm flipH="1">
            <a:off x="1990725" y="4414838"/>
            <a:ext cx="14288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0" name="Line 201"/>
          <p:cNvSpPr>
            <a:spLocks noChangeShapeType="1"/>
          </p:cNvSpPr>
          <p:nvPr/>
        </p:nvSpPr>
        <p:spPr bwMode="auto">
          <a:xfrm flipV="1">
            <a:off x="2005013" y="4380310"/>
            <a:ext cx="1905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1" name="Line 202"/>
          <p:cNvSpPr>
            <a:spLocks noChangeShapeType="1"/>
          </p:cNvSpPr>
          <p:nvPr/>
        </p:nvSpPr>
        <p:spPr bwMode="auto">
          <a:xfrm flipV="1">
            <a:off x="2005013" y="4380310"/>
            <a:ext cx="3572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2" name="Line 203"/>
          <p:cNvSpPr>
            <a:spLocks noChangeShapeType="1"/>
          </p:cNvSpPr>
          <p:nvPr/>
        </p:nvSpPr>
        <p:spPr bwMode="auto">
          <a:xfrm>
            <a:off x="2005013" y="4414838"/>
            <a:ext cx="3572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3" name="Line 204"/>
          <p:cNvSpPr>
            <a:spLocks noChangeShapeType="1"/>
          </p:cNvSpPr>
          <p:nvPr/>
        </p:nvSpPr>
        <p:spPr bwMode="auto">
          <a:xfrm flipH="1" flipV="1">
            <a:off x="2175272" y="4112419"/>
            <a:ext cx="1785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4" name="Line 205"/>
          <p:cNvSpPr>
            <a:spLocks noChangeShapeType="1"/>
          </p:cNvSpPr>
          <p:nvPr/>
        </p:nvSpPr>
        <p:spPr bwMode="auto">
          <a:xfrm>
            <a:off x="2193132" y="4144566"/>
            <a:ext cx="1666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5" name="Line 206"/>
          <p:cNvSpPr>
            <a:spLocks noChangeShapeType="1"/>
          </p:cNvSpPr>
          <p:nvPr/>
        </p:nvSpPr>
        <p:spPr bwMode="auto">
          <a:xfrm flipH="1">
            <a:off x="2175272" y="4144566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6" name="Line 207"/>
          <p:cNvSpPr>
            <a:spLocks noChangeShapeType="1"/>
          </p:cNvSpPr>
          <p:nvPr/>
        </p:nvSpPr>
        <p:spPr bwMode="auto">
          <a:xfrm flipV="1">
            <a:off x="2193132" y="4112419"/>
            <a:ext cx="1666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7" name="Line 208"/>
          <p:cNvSpPr>
            <a:spLocks noChangeShapeType="1"/>
          </p:cNvSpPr>
          <p:nvPr/>
        </p:nvSpPr>
        <p:spPr bwMode="auto">
          <a:xfrm flipV="1">
            <a:off x="2193131" y="4112419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8" name="Line 209"/>
          <p:cNvSpPr>
            <a:spLocks noChangeShapeType="1"/>
          </p:cNvSpPr>
          <p:nvPr/>
        </p:nvSpPr>
        <p:spPr bwMode="auto">
          <a:xfrm>
            <a:off x="2193131" y="4144566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79" name="Line 210"/>
          <p:cNvSpPr>
            <a:spLocks noChangeShapeType="1"/>
          </p:cNvSpPr>
          <p:nvPr/>
        </p:nvSpPr>
        <p:spPr bwMode="auto">
          <a:xfrm flipH="1" flipV="1">
            <a:off x="2251472" y="4115991"/>
            <a:ext cx="1905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0" name="Line 211"/>
          <p:cNvSpPr>
            <a:spLocks noChangeShapeType="1"/>
          </p:cNvSpPr>
          <p:nvPr/>
        </p:nvSpPr>
        <p:spPr bwMode="auto">
          <a:xfrm>
            <a:off x="2270522" y="4150519"/>
            <a:ext cx="14288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1" name="Line 212"/>
          <p:cNvSpPr>
            <a:spLocks noChangeShapeType="1"/>
          </p:cNvSpPr>
          <p:nvPr/>
        </p:nvSpPr>
        <p:spPr bwMode="auto">
          <a:xfrm flipH="1">
            <a:off x="2251472" y="4150519"/>
            <a:ext cx="1905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2" name="Line 213"/>
          <p:cNvSpPr>
            <a:spLocks noChangeShapeType="1"/>
          </p:cNvSpPr>
          <p:nvPr/>
        </p:nvSpPr>
        <p:spPr bwMode="auto">
          <a:xfrm flipV="1">
            <a:off x="2270522" y="4115991"/>
            <a:ext cx="14288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3" name="Line 214"/>
          <p:cNvSpPr>
            <a:spLocks noChangeShapeType="1"/>
          </p:cNvSpPr>
          <p:nvPr/>
        </p:nvSpPr>
        <p:spPr bwMode="auto">
          <a:xfrm flipV="1">
            <a:off x="2270522" y="4115991"/>
            <a:ext cx="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4" name="Line 215"/>
          <p:cNvSpPr>
            <a:spLocks noChangeShapeType="1"/>
          </p:cNvSpPr>
          <p:nvPr/>
        </p:nvSpPr>
        <p:spPr bwMode="auto">
          <a:xfrm>
            <a:off x="2270522" y="4150519"/>
            <a:ext cx="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5" name="Line 216"/>
          <p:cNvSpPr>
            <a:spLocks noChangeShapeType="1"/>
          </p:cNvSpPr>
          <p:nvPr/>
        </p:nvSpPr>
        <p:spPr bwMode="auto">
          <a:xfrm flipH="1" flipV="1">
            <a:off x="2477691" y="3745707"/>
            <a:ext cx="15478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6" name="Line 217"/>
          <p:cNvSpPr>
            <a:spLocks noChangeShapeType="1"/>
          </p:cNvSpPr>
          <p:nvPr/>
        </p:nvSpPr>
        <p:spPr bwMode="auto">
          <a:xfrm>
            <a:off x="2493169" y="3776662"/>
            <a:ext cx="20241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7" name="Line 218"/>
          <p:cNvSpPr>
            <a:spLocks noChangeShapeType="1"/>
          </p:cNvSpPr>
          <p:nvPr/>
        </p:nvSpPr>
        <p:spPr bwMode="auto">
          <a:xfrm flipH="1">
            <a:off x="2477691" y="3776662"/>
            <a:ext cx="1547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8" name="Line 219"/>
          <p:cNvSpPr>
            <a:spLocks noChangeShapeType="1"/>
          </p:cNvSpPr>
          <p:nvPr/>
        </p:nvSpPr>
        <p:spPr bwMode="auto">
          <a:xfrm flipV="1">
            <a:off x="2493169" y="3745707"/>
            <a:ext cx="20241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89" name="Line 220"/>
          <p:cNvSpPr>
            <a:spLocks noChangeShapeType="1"/>
          </p:cNvSpPr>
          <p:nvPr/>
        </p:nvSpPr>
        <p:spPr bwMode="auto">
          <a:xfrm flipV="1">
            <a:off x="2493169" y="3745707"/>
            <a:ext cx="3572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0" name="Line 221"/>
          <p:cNvSpPr>
            <a:spLocks noChangeShapeType="1"/>
          </p:cNvSpPr>
          <p:nvPr/>
        </p:nvSpPr>
        <p:spPr bwMode="auto">
          <a:xfrm>
            <a:off x="2493169" y="3776662"/>
            <a:ext cx="3572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1" name="Line 222"/>
          <p:cNvSpPr>
            <a:spLocks noChangeShapeType="1"/>
          </p:cNvSpPr>
          <p:nvPr/>
        </p:nvSpPr>
        <p:spPr bwMode="auto">
          <a:xfrm flipH="1" flipV="1">
            <a:off x="2700338" y="3590926"/>
            <a:ext cx="1786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2" name="Line 223"/>
          <p:cNvSpPr>
            <a:spLocks noChangeShapeType="1"/>
          </p:cNvSpPr>
          <p:nvPr/>
        </p:nvSpPr>
        <p:spPr bwMode="auto">
          <a:xfrm>
            <a:off x="2718197" y="3623073"/>
            <a:ext cx="1905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3" name="Line 224"/>
          <p:cNvSpPr>
            <a:spLocks noChangeShapeType="1"/>
          </p:cNvSpPr>
          <p:nvPr/>
        </p:nvSpPr>
        <p:spPr bwMode="auto">
          <a:xfrm flipH="1">
            <a:off x="2700338" y="3623073"/>
            <a:ext cx="1786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4" name="Line 225"/>
          <p:cNvSpPr>
            <a:spLocks noChangeShapeType="1"/>
          </p:cNvSpPr>
          <p:nvPr/>
        </p:nvSpPr>
        <p:spPr bwMode="auto">
          <a:xfrm flipV="1">
            <a:off x="2718197" y="3590926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5" name="Line 226"/>
          <p:cNvSpPr>
            <a:spLocks noChangeShapeType="1"/>
          </p:cNvSpPr>
          <p:nvPr/>
        </p:nvSpPr>
        <p:spPr bwMode="auto">
          <a:xfrm flipV="1">
            <a:off x="2718198" y="3590926"/>
            <a:ext cx="2381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6" name="Line 227"/>
          <p:cNvSpPr>
            <a:spLocks noChangeShapeType="1"/>
          </p:cNvSpPr>
          <p:nvPr/>
        </p:nvSpPr>
        <p:spPr bwMode="auto">
          <a:xfrm>
            <a:off x="2718198" y="3623073"/>
            <a:ext cx="2381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7" name="Line 228"/>
          <p:cNvSpPr>
            <a:spLocks noChangeShapeType="1"/>
          </p:cNvSpPr>
          <p:nvPr/>
        </p:nvSpPr>
        <p:spPr bwMode="auto">
          <a:xfrm flipH="1" flipV="1">
            <a:off x="2962275" y="3550444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8" name="Line 229"/>
          <p:cNvSpPr>
            <a:spLocks noChangeShapeType="1"/>
          </p:cNvSpPr>
          <p:nvPr/>
        </p:nvSpPr>
        <p:spPr bwMode="auto">
          <a:xfrm>
            <a:off x="2981325" y="3583781"/>
            <a:ext cx="1666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299" name="Line 230"/>
          <p:cNvSpPr>
            <a:spLocks noChangeShapeType="1"/>
          </p:cNvSpPr>
          <p:nvPr/>
        </p:nvSpPr>
        <p:spPr bwMode="auto">
          <a:xfrm flipH="1">
            <a:off x="2962275" y="3583781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0" name="Line 231"/>
          <p:cNvSpPr>
            <a:spLocks noChangeShapeType="1"/>
          </p:cNvSpPr>
          <p:nvPr/>
        </p:nvSpPr>
        <p:spPr bwMode="auto">
          <a:xfrm flipV="1">
            <a:off x="2981325" y="3550444"/>
            <a:ext cx="1666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1" name="Line 232"/>
          <p:cNvSpPr>
            <a:spLocks noChangeShapeType="1"/>
          </p:cNvSpPr>
          <p:nvPr/>
        </p:nvSpPr>
        <p:spPr bwMode="auto">
          <a:xfrm flipV="1">
            <a:off x="2981325" y="3550444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2" name="Line 233"/>
          <p:cNvSpPr>
            <a:spLocks noChangeShapeType="1"/>
          </p:cNvSpPr>
          <p:nvPr/>
        </p:nvSpPr>
        <p:spPr bwMode="auto">
          <a:xfrm>
            <a:off x="2981325" y="3583781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3" name="Line 234"/>
          <p:cNvSpPr>
            <a:spLocks noChangeShapeType="1"/>
          </p:cNvSpPr>
          <p:nvPr/>
        </p:nvSpPr>
        <p:spPr bwMode="auto">
          <a:xfrm flipH="1" flipV="1">
            <a:off x="3225404" y="3550444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4" name="Line 235"/>
          <p:cNvSpPr>
            <a:spLocks noChangeShapeType="1"/>
          </p:cNvSpPr>
          <p:nvPr/>
        </p:nvSpPr>
        <p:spPr bwMode="auto">
          <a:xfrm>
            <a:off x="3243262" y="3583781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5" name="Line 236"/>
          <p:cNvSpPr>
            <a:spLocks noChangeShapeType="1"/>
          </p:cNvSpPr>
          <p:nvPr/>
        </p:nvSpPr>
        <p:spPr bwMode="auto">
          <a:xfrm flipH="1">
            <a:off x="3225404" y="3583781"/>
            <a:ext cx="1785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6" name="Line 237"/>
          <p:cNvSpPr>
            <a:spLocks noChangeShapeType="1"/>
          </p:cNvSpPr>
          <p:nvPr/>
        </p:nvSpPr>
        <p:spPr bwMode="auto">
          <a:xfrm flipV="1">
            <a:off x="3243262" y="3550444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7" name="Line 238"/>
          <p:cNvSpPr>
            <a:spLocks noChangeShapeType="1"/>
          </p:cNvSpPr>
          <p:nvPr/>
        </p:nvSpPr>
        <p:spPr bwMode="auto">
          <a:xfrm flipV="1">
            <a:off x="3243263" y="3550444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8" name="Line 239"/>
          <p:cNvSpPr>
            <a:spLocks noChangeShapeType="1"/>
          </p:cNvSpPr>
          <p:nvPr/>
        </p:nvSpPr>
        <p:spPr bwMode="auto">
          <a:xfrm>
            <a:off x="3243263" y="3583781"/>
            <a:ext cx="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09" name="Line 240"/>
          <p:cNvSpPr>
            <a:spLocks noChangeShapeType="1"/>
          </p:cNvSpPr>
          <p:nvPr/>
        </p:nvSpPr>
        <p:spPr bwMode="auto">
          <a:xfrm flipH="1" flipV="1">
            <a:off x="3676650" y="3970735"/>
            <a:ext cx="15479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0" name="Line 241"/>
          <p:cNvSpPr>
            <a:spLocks noChangeShapeType="1"/>
          </p:cNvSpPr>
          <p:nvPr/>
        </p:nvSpPr>
        <p:spPr bwMode="auto">
          <a:xfrm>
            <a:off x="3692129" y="4005263"/>
            <a:ext cx="1785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1" name="Line 242"/>
          <p:cNvSpPr>
            <a:spLocks noChangeShapeType="1"/>
          </p:cNvSpPr>
          <p:nvPr/>
        </p:nvSpPr>
        <p:spPr bwMode="auto">
          <a:xfrm flipH="1">
            <a:off x="3676650" y="4005263"/>
            <a:ext cx="1547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2" name="Line 243"/>
          <p:cNvSpPr>
            <a:spLocks noChangeShapeType="1"/>
          </p:cNvSpPr>
          <p:nvPr/>
        </p:nvSpPr>
        <p:spPr bwMode="auto">
          <a:xfrm flipV="1">
            <a:off x="3692129" y="3970735"/>
            <a:ext cx="17859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3" name="Line 244"/>
          <p:cNvSpPr>
            <a:spLocks noChangeShapeType="1"/>
          </p:cNvSpPr>
          <p:nvPr/>
        </p:nvSpPr>
        <p:spPr bwMode="auto">
          <a:xfrm flipV="1">
            <a:off x="3692129" y="3970735"/>
            <a:ext cx="0" cy="3452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4" name="Line 245"/>
          <p:cNvSpPr>
            <a:spLocks noChangeShapeType="1"/>
          </p:cNvSpPr>
          <p:nvPr/>
        </p:nvSpPr>
        <p:spPr bwMode="auto">
          <a:xfrm>
            <a:off x="3692129" y="4005263"/>
            <a:ext cx="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5" name="Line 246"/>
          <p:cNvSpPr>
            <a:spLocks noChangeShapeType="1"/>
          </p:cNvSpPr>
          <p:nvPr/>
        </p:nvSpPr>
        <p:spPr bwMode="auto">
          <a:xfrm flipH="1" flipV="1">
            <a:off x="4238625" y="4281488"/>
            <a:ext cx="15479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6" name="Line 247"/>
          <p:cNvSpPr>
            <a:spLocks noChangeShapeType="1"/>
          </p:cNvSpPr>
          <p:nvPr/>
        </p:nvSpPr>
        <p:spPr bwMode="auto">
          <a:xfrm>
            <a:off x="4254104" y="4313635"/>
            <a:ext cx="1905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7" name="Line 248"/>
          <p:cNvSpPr>
            <a:spLocks noChangeShapeType="1"/>
          </p:cNvSpPr>
          <p:nvPr/>
        </p:nvSpPr>
        <p:spPr bwMode="auto">
          <a:xfrm flipH="1">
            <a:off x="4238625" y="4313635"/>
            <a:ext cx="15479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8" name="Line 249"/>
          <p:cNvSpPr>
            <a:spLocks noChangeShapeType="1"/>
          </p:cNvSpPr>
          <p:nvPr/>
        </p:nvSpPr>
        <p:spPr bwMode="auto">
          <a:xfrm flipV="1">
            <a:off x="4254104" y="4281488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19" name="Line 250"/>
          <p:cNvSpPr>
            <a:spLocks noChangeShapeType="1"/>
          </p:cNvSpPr>
          <p:nvPr/>
        </p:nvSpPr>
        <p:spPr bwMode="auto">
          <a:xfrm flipV="1">
            <a:off x="4254104" y="4281488"/>
            <a:ext cx="2381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0" name="Line 251"/>
          <p:cNvSpPr>
            <a:spLocks noChangeShapeType="1"/>
          </p:cNvSpPr>
          <p:nvPr/>
        </p:nvSpPr>
        <p:spPr bwMode="auto">
          <a:xfrm>
            <a:off x="4254104" y="4313635"/>
            <a:ext cx="2381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1" name="Line 252"/>
          <p:cNvSpPr>
            <a:spLocks noChangeShapeType="1"/>
          </p:cNvSpPr>
          <p:nvPr/>
        </p:nvSpPr>
        <p:spPr bwMode="auto">
          <a:xfrm flipH="1" flipV="1">
            <a:off x="4650582" y="4406503"/>
            <a:ext cx="1786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2" name="Line 253"/>
          <p:cNvSpPr>
            <a:spLocks noChangeShapeType="1"/>
          </p:cNvSpPr>
          <p:nvPr/>
        </p:nvSpPr>
        <p:spPr bwMode="auto">
          <a:xfrm>
            <a:off x="4668441" y="4438651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3" name="Line 254"/>
          <p:cNvSpPr>
            <a:spLocks noChangeShapeType="1"/>
          </p:cNvSpPr>
          <p:nvPr/>
        </p:nvSpPr>
        <p:spPr bwMode="auto">
          <a:xfrm flipH="1">
            <a:off x="4650582" y="4438651"/>
            <a:ext cx="1786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4" name="Line 255"/>
          <p:cNvSpPr>
            <a:spLocks noChangeShapeType="1"/>
          </p:cNvSpPr>
          <p:nvPr/>
        </p:nvSpPr>
        <p:spPr bwMode="auto">
          <a:xfrm flipV="1">
            <a:off x="4668441" y="4406503"/>
            <a:ext cx="1905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5" name="Line 256"/>
          <p:cNvSpPr>
            <a:spLocks noChangeShapeType="1"/>
          </p:cNvSpPr>
          <p:nvPr/>
        </p:nvSpPr>
        <p:spPr bwMode="auto">
          <a:xfrm flipV="1">
            <a:off x="4668441" y="4406503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6" name="Line 257"/>
          <p:cNvSpPr>
            <a:spLocks noChangeShapeType="1"/>
          </p:cNvSpPr>
          <p:nvPr/>
        </p:nvSpPr>
        <p:spPr bwMode="auto">
          <a:xfrm>
            <a:off x="4668441" y="4438651"/>
            <a:ext cx="0" cy="32147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7" name="Line 258"/>
          <p:cNvSpPr>
            <a:spLocks noChangeShapeType="1"/>
          </p:cNvSpPr>
          <p:nvPr/>
        </p:nvSpPr>
        <p:spPr bwMode="auto">
          <a:xfrm flipH="1" flipV="1">
            <a:off x="4988719" y="4358878"/>
            <a:ext cx="14288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8" name="Line 259"/>
          <p:cNvSpPr>
            <a:spLocks noChangeShapeType="1"/>
          </p:cNvSpPr>
          <p:nvPr/>
        </p:nvSpPr>
        <p:spPr bwMode="auto">
          <a:xfrm>
            <a:off x="5003007" y="4392217"/>
            <a:ext cx="1786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29" name="Line 260"/>
          <p:cNvSpPr>
            <a:spLocks noChangeShapeType="1"/>
          </p:cNvSpPr>
          <p:nvPr/>
        </p:nvSpPr>
        <p:spPr bwMode="auto">
          <a:xfrm flipH="1">
            <a:off x="4988719" y="4392217"/>
            <a:ext cx="14288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0" name="Line 261"/>
          <p:cNvSpPr>
            <a:spLocks noChangeShapeType="1"/>
          </p:cNvSpPr>
          <p:nvPr/>
        </p:nvSpPr>
        <p:spPr bwMode="auto">
          <a:xfrm flipV="1">
            <a:off x="5003007" y="4358878"/>
            <a:ext cx="17860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1" name="Line 262"/>
          <p:cNvSpPr>
            <a:spLocks noChangeShapeType="1"/>
          </p:cNvSpPr>
          <p:nvPr/>
        </p:nvSpPr>
        <p:spPr bwMode="auto">
          <a:xfrm flipV="1">
            <a:off x="5003007" y="4358878"/>
            <a:ext cx="2381" cy="33338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2" name="Line 263"/>
          <p:cNvSpPr>
            <a:spLocks noChangeShapeType="1"/>
          </p:cNvSpPr>
          <p:nvPr/>
        </p:nvSpPr>
        <p:spPr bwMode="auto">
          <a:xfrm>
            <a:off x="5003007" y="4392217"/>
            <a:ext cx="2381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3" name="Line 264"/>
          <p:cNvSpPr>
            <a:spLocks noChangeShapeType="1"/>
          </p:cNvSpPr>
          <p:nvPr/>
        </p:nvSpPr>
        <p:spPr bwMode="auto">
          <a:xfrm flipH="1" flipV="1">
            <a:off x="5325666" y="4433887"/>
            <a:ext cx="17859" cy="34529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4" name="Line 265"/>
          <p:cNvSpPr>
            <a:spLocks noChangeShapeType="1"/>
          </p:cNvSpPr>
          <p:nvPr/>
        </p:nvSpPr>
        <p:spPr bwMode="auto">
          <a:xfrm>
            <a:off x="5343525" y="4468417"/>
            <a:ext cx="17860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5" name="Line 266"/>
          <p:cNvSpPr>
            <a:spLocks noChangeShapeType="1"/>
          </p:cNvSpPr>
          <p:nvPr/>
        </p:nvSpPr>
        <p:spPr bwMode="auto">
          <a:xfrm flipH="1">
            <a:off x="5325666" y="4468417"/>
            <a:ext cx="17859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6" name="Line 267"/>
          <p:cNvSpPr>
            <a:spLocks noChangeShapeType="1"/>
          </p:cNvSpPr>
          <p:nvPr/>
        </p:nvSpPr>
        <p:spPr bwMode="auto">
          <a:xfrm flipV="1">
            <a:off x="5343525" y="4433887"/>
            <a:ext cx="17860" cy="34529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7" name="Line 268"/>
          <p:cNvSpPr>
            <a:spLocks noChangeShapeType="1"/>
          </p:cNvSpPr>
          <p:nvPr/>
        </p:nvSpPr>
        <p:spPr bwMode="auto">
          <a:xfrm flipV="1">
            <a:off x="5343525" y="4433887"/>
            <a:ext cx="0" cy="34529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8" name="Line 269"/>
          <p:cNvSpPr>
            <a:spLocks noChangeShapeType="1"/>
          </p:cNvSpPr>
          <p:nvPr/>
        </p:nvSpPr>
        <p:spPr bwMode="auto">
          <a:xfrm>
            <a:off x="5343525" y="4468417"/>
            <a:ext cx="0" cy="29765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39" name="Line 270"/>
          <p:cNvSpPr>
            <a:spLocks noChangeShapeType="1"/>
          </p:cNvSpPr>
          <p:nvPr/>
        </p:nvSpPr>
        <p:spPr bwMode="auto">
          <a:xfrm flipH="1" flipV="1">
            <a:off x="5662613" y="4319588"/>
            <a:ext cx="17860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0" name="Line 271"/>
          <p:cNvSpPr>
            <a:spLocks noChangeShapeType="1"/>
          </p:cNvSpPr>
          <p:nvPr/>
        </p:nvSpPr>
        <p:spPr bwMode="auto">
          <a:xfrm>
            <a:off x="5680472" y="4350544"/>
            <a:ext cx="17859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1" name="Line 272"/>
          <p:cNvSpPr>
            <a:spLocks noChangeShapeType="1"/>
          </p:cNvSpPr>
          <p:nvPr/>
        </p:nvSpPr>
        <p:spPr bwMode="auto">
          <a:xfrm flipH="1">
            <a:off x="5662613" y="4350544"/>
            <a:ext cx="17860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2" name="Line 273"/>
          <p:cNvSpPr>
            <a:spLocks noChangeShapeType="1"/>
          </p:cNvSpPr>
          <p:nvPr/>
        </p:nvSpPr>
        <p:spPr bwMode="auto">
          <a:xfrm flipV="1">
            <a:off x="5680472" y="4319588"/>
            <a:ext cx="17859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3" name="Line 274"/>
          <p:cNvSpPr>
            <a:spLocks noChangeShapeType="1"/>
          </p:cNvSpPr>
          <p:nvPr/>
        </p:nvSpPr>
        <p:spPr bwMode="auto">
          <a:xfrm flipV="1">
            <a:off x="5680472" y="4319588"/>
            <a:ext cx="3572" cy="3095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44" name="Line 275"/>
          <p:cNvSpPr>
            <a:spLocks noChangeShapeType="1"/>
          </p:cNvSpPr>
          <p:nvPr/>
        </p:nvSpPr>
        <p:spPr bwMode="auto">
          <a:xfrm>
            <a:off x="5680472" y="4350544"/>
            <a:ext cx="3572" cy="29766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46345" name="Group 276"/>
          <p:cNvGrpSpPr>
            <a:grpSpLocks/>
          </p:cNvGrpSpPr>
          <p:nvPr/>
        </p:nvGrpSpPr>
        <p:grpSpPr bwMode="auto">
          <a:xfrm>
            <a:off x="6038850" y="4396978"/>
            <a:ext cx="34529" cy="60722"/>
            <a:chOff x="5890" y="3004"/>
            <a:chExt cx="44" cy="54"/>
          </a:xfrm>
        </p:grpSpPr>
        <p:sp>
          <p:nvSpPr>
            <p:cNvPr id="46653" name="Line 277"/>
            <p:cNvSpPr>
              <a:spLocks noChangeShapeType="1"/>
            </p:cNvSpPr>
            <p:nvPr/>
          </p:nvSpPr>
          <p:spPr bwMode="auto">
            <a:xfrm flipH="1" flipV="1">
              <a:off x="5890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4" name="Line 278"/>
            <p:cNvSpPr>
              <a:spLocks noChangeShapeType="1"/>
            </p:cNvSpPr>
            <p:nvPr/>
          </p:nvSpPr>
          <p:spPr bwMode="auto">
            <a:xfrm>
              <a:off x="5912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5" name="Line 279"/>
            <p:cNvSpPr>
              <a:spLocks noChangeShapeType="1"/>
            </p:cNvSpPr>
            <p:nvPr/>
          </p:nvSpPr>
          <p:spPr bwMode="auto">
            <a:xfrm flipH="1">
              <a:off x="5890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6" name="Line 280"/>
            <p:cNvSpPr>
              <a:spLocks noChangeShapeType="1"/>
            </p:cNvSpPr>
            <p:nvPr/>
          </p:nvSpPr>
          <p:spPr bwMode="auto">
            <a:xfrm flipV="1">
              <a:off x="5912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7" name="Line 281"/>
            <p:cNvSpPr>
              <a:spLocks noChangeShapeType="1"/>
            </p:cNvSpPr>
            <p:nvPr/>
          </p:nvSpPr>
          <p:spPr bwMode="auto">
            <a:xfrm flipV="1">
              <a:off x="5912" y="3004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8" name="Line 282"/>
            <p:cNvSpPr>
              <a:spLocks noChangeShapeType="1"/>
            </p:cNvSpPr>
            <p:nvPr/>
          </p:nvSpPr>
          <p:spPr bwMode="auto">
            <a:xfrm>
              <a:off x="5912" y="3031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346" name="Oval 283"/>
          <p:cNvSpPr>
            <a:spLocks noChangeArrowheads="1"/>
          </p:cNvSpPr>
          <p:nvPr/>
        </p:nvSpPr>
        <p:spPr bwMode="auto">
          <a:xfrm>
            <a:off x="1807369" y="4669631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47" name="Oval 284"/>
          <p:cNvSpPr>
            <a:spLocks noChangeArrowheads="1"/>
          </p:cNvSpPr>
          <p:nvPr/>
        </p:nvSpPr>
        <p:spPr bwMode="auto">
          <a:xfrm>
            <a:off x="1804988" y="4664869"/>
            <a:ext cx="32147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48" name="Oval 285"/>
          <p:cNvSpPr>
            <a:spLocks noChangeArrowheads="1"/>
          </p:cNvSpPr>
          <p:nvPr/>
        </p:nvSpPr>
        <p:spPr bwMode="auto">
          <a:xfrm>
            <a:off x="1841897" y="4669631"/>
            <a:ext cx="32147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49" name="Oval 286"/>
          <p:cNvSpPr>
            <a:spLocks noChangeArrowheads="1"/>
          </p:cNvSpPr>
          <p:nvPr/>
        </p:nvSpPr>
        <p:spPr bwMode="auto">
          <a:xfrm>
            <a:off x="1841898" y="4664869"/>
            <a:ext cx="34528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0" name="Oval 287"/>
          <p:cNvSpPr>
            <a:spLocks noChangeArrowheads="1"/>
          </p:cNvSpPr>
          <p:nvPr/>
        </p:nvSpPr>
        <p:spPr bwMode="auto">
          <a:xfrm>
            <a:off x="1882378" y="4664869"/>
            <a:ext cx="33338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1" name="Oval 288"/>
          <p:cNvSpPr>
            <a:spLocks noChangeArrowheads="1"/>
          </p:cNvSpPr>
          <p:nvPr/>
        </p:nvSpPr>
        <p:spPr bwMode="auto">
          <a:xfrm>
            <a:off x="1879997" y="4661297"/>
            <a:ext cx="36909" cy="6548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2" name="Oval 289"/>
          <p:cNvSpPr>
            <a:spLocks noChangeArrowheads="1"/>
          </p:cNvSpPr>
          <p:nvPr/>
        </p:nvSpPr>
        <p:spPr bwMode="auto">
          <a:xfrm>
            <a:off x="1921669" y="4664869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3" name="Oval 290"/>
          <p:cNvSpPr>
            <a:spLocks noChangeArrowheads="1"/>
          </p:cNvSpPr>
          <p:nvPr/>
        </p:nvSpPr>
        <p:spPr bwMode="auto">
          <a:xfrm>
            <a:off x="1919288" y="4619625"/>
            <a:ext cx="32147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4" name="Oval 291"/>
          <p:cNvSpPr>
            <a:spLocks noChangeArrowheads="1"/>
          </p:cNvSpPr>
          <p:nvPr/>
        </p:nvSpPr>
        <p:spPr bwMode="auto">
          <a:xfrm>
            <a:off x="1956197" y="4657725"/>
            <a:ext cx="32147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5" name="Oval 292"/>
          <p:cNvSpPr>
            <a:spLocks noChangeArrowheads="1"/>
          </p:cNvSpPr>
          <p:nvPr/>
        </p:nvSpPr>
        <p:spPr bwMode="auto">
          <a:xfrm>
            <a:off x="1953816" y="4652963"/>
            <a:ext cx="36909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6" name="Oval 293"/>
          <p:cNvSpPr>
            <a:spLocks noChangeArrowheads="1"/>
          </p:cNvSpPr>
          <p:nvPr/>
        </p:nvSpPr>
        <p:spPr bwMode="auto">
          <a:xfrm>
            <a:off x="1994297" y="4639866"/>
            <a:ext cx="32147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7" name="Oval 294"/>
          <p:cNvSpPr>
            <a:spLocks noChangeArrowheads="1"/>
          </p:cNvSpPr>
          <p:nvPr/>
        </p:nvSpPr>
        <p:spPr bwMode="auto">
          <a:xfrm>
            <a:off x="1994297" y="4636294"/>
            <a:ext cx="36909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8" name="Oval 295"/>
          <p:cNvSpPr>
            <a:spLocks noChangeArrowheads="1"/>
          </p:cNvSpPr>
          <p:nvPr/>
        </p:nvSpPr>
        <p:spPr bwMode="auto">
          <a:xfrm>
            <a:off x="2033588" y="4612481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59" name="Oval 296"/>
          <p:cNvSpPr>
            <a:spLocks noChangeArrowheads="1"/>
          </p:cNvSpPr>
          <p:nvPr/>
        </p:nvSpPr>
        <p:spPr bwMode="auto">
          <a:xfrm>
            <a:off x="2031206" y="4610100"/>
            <a:ext cx="34529" cy="6310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0" name="Oval 297"/>
          <p:cNvSpPr>
            <a:spLocks noChangeArrowheads="1"/>
          </p:cNvSpPr>
          <p:nvPr/>
        </p:nvSpPr>
        <p:spPr bwMode="auto">
          <a:xfrm>
            <a:off x="2068117" y="4588669"/>
            <a:ext cx="30956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1" name="Oval 298"/>
          <p:cNvSpPr>
            <a:spLocks noChangeArrowheads="1"/>
          </p:cNvSpPr>
          <p:nvPr/>
        </p:nvSpPr>
        <p:spPr bwMode="auto">
          <a:xfrm>
            <a:off x="2068116" y="4585098"/>
            <a:ext cx="34528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2" name="Oval 299"/>
          <p:cNvSpPr>
            <a:spLocks noChangeArrowheads="1"/>
          </p:cNvSpPr>
          <p:nvPr/>
        </p:nvSpPr>
        <p:spPr bwMode="auto">
          <a:xfrm>
            <a:off x="2108597" y="4205288"/>
            <a:ext cx="32147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3" name="Oval 300"/>
          <p:cNvSpPr>
            <a:spLocks noChangeArrowheads="1"/>
          </p:cNvSpPr>
          <p:nvPr/>
        </p:nvSpPr>
        <p:spPr bwMode="auto">
          <a:xfrm>
            <a:off x="2106216" y="4201716"/>
            <a:ext cx="35719" cy="63103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4" name="Oval 301"/>
          <p:cNvSpPr>
            <a:spLocks noChangeArrowheads="1"/>
          </p:cNvSpPr>
          <p:nvPr/>
        </p:nvSpPr>
        <p:spPr bwMode="auto">
          <a:xfrm>
            <a:off x="2182416" y="3935016"/>
            <a:ext cx="28575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5" name="Oval 302"/>
          <p:cNvSpPr>
            <a:spLocks noChangeArrowheads="1"/>
          </p:cNvSpPr>
          <p:nvPr/>
        </p:nvSpPr>
        <p:spPr bwMode="auto">
          <a:xfrm>
            <a:off x="2180035" y="3931444"/>
            <a:ext cx="36909" cy="6310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6" name="Oval 303"/>
          <p:cNvSpPr>
            <a:spLocks noChangeArrowheads="1"/>
          </p:cNvSpPr>
          <p:nvPr/>
        </p:nvSpPr>
        <p:spPr bwMode="auto">
          <a:xfrm>
            <a:off x="2258617" y="4052888"/>
            <a:ext cx="29765" cy="54769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7" name="Oval 304"/>
          <p:cNvSpPr>
            <a:spLocks noChangeArrowheads="1"/>
          </p:cNvSpPr>
          <p:nvPr/>
        </p:nvSpPr>
        <p:spPr bwMode="auto">
          <a:xfrm>
            <a:off x="2255044" y="4052887"/>
            <a:ext cx="34529" cy="6310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8" name="Oval 305"/>
          <p:cNvSpPr>
            <a:spLocks noChangeArrowheads="1"/>
          </p:cNvSpPr>
          <p:nvPr/>
        </p:nvSpPr>
        <p:spPr bwMode="auto">
          <a:xfrm>
            <a:off x="2406254" y="3745707"/>
            <a:ext cx="30956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69" name="Oval 306"/>
          <p:cNvSpPr>
            <a:spLocks noChangeArrowheads="1"/>
          </p:cNvSpPr>
          <p:nvPr/>
        </p:nvSpPr>
        <p:spPr bwMode="auto">
          <a:xfrm>
            <a:off x="2406253" y="3742135"/>
            <a:ext cx="33338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0" name="Oval 307"/>
          <p:cNvSpPr>
            <a:spLocks noChangeArrowheads="1"/>
          </p:cNvSpPr>
          <p:nvPr/>
        </p:nvSpPr>
        <p:spPr bwMode="auto">
          <a:xfrm>
            <a:off x="2526506" y="3607594"/>
            <a:ext cx="29766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1" name="Oval 308"/>
          <p:cNvSpPr>
            <a:spLocks noChangeArrowheads="1"/>
          </p:cNvSpPr>
          <p:nvPr/>
        </p:nvSpPr>
        <p:spPr bwMode="auto">
          <a:xfrm>
            <a:off x="2524125" y="3604023"/>
            <a:ext cx="33338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2" name="Oval 309"/>
          <p:cNvSpPr>
            <a:spLocks noChangeArrowheads="1"/>
          </p:cNvSpPr>
          <p:nvPr/>
        </p:nvSpPr>
        <p:spPr bwMode="auto">
          <a:xfrm>
            <a:off x="2782492" y="3458767"/>
            <a:ext cx="29765" cy="5834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3" name="Oval 310"/>
          <p:cNvSpPr>
            <a:spLocks noChangeArrowheads="1"/>
          </p:cNvSpPr>
          <p:nvPr/>
        </p:nvSpPr>
        <p:spPr bwMode="auto">
          <a:xfrm>
            <a:off x="2781300" y="3455194"/>
            <a:ext cx="33338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4" name="Oval 311"/>
          <p:cNvSpPr>
            <a:spLocks noChangeArrowheads="1"/>
          </p:cNvSpPr>
          <p:nvPr/>
        </p:nvSpPr>
        <p:spPr bwMode="auto">
          <a:xfrm>
            <a:off x="3083719" y="3695700"/>
            <a:ext cx="27385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5" name="Oval 312"/>
          <p:cNvSpPr>
            <a:spLocks noChangeArrowheads="1"/>
          </p:cNvSpPr>
          <p:nvPr/>
        </p:nvSpPr>
        <p:spPr bwMode="auto">
          <a:xfrm>
            <a:off x="3080148" y="3694510"/>
            <a:ext cx="35719" cy="61913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6" name="Oval 313"/>
          <p:cNvSpPr>
            <a:spLocks noChangeArrowheads="1"/>
          </p:cNvSpPr>
          <p:nvPr/>
        </p:nvSpPr>
        <p:spPr bwMode="auto">
          <a:xfrm>
            <a:off x="3382566" y="3294460"/>
            <a:ext cx="28575" cy="55959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7" name="Oval 314"/>
          <p:cNvSpPr>
            <a:spLocks noChangeArrowheads="1"/>
          </p:cNvSpPr>
          <p:nvPr/>
        </p:nvSpPr>
        <p:spPr bwMode="auto">
          <a:xfrm>
            <a:off x="3378994" y="3288507"/>
            <a:ext cx="34529" cy="6548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8" name="Oval 315"/>
          <p:cNvSpPr>
            <a:spLocks noChangeArrowheads="1"/>
          </p:cNvSpPr>
          <p:nvPr/>
        </p:nvSpPr>
        <p:spPr bwMode="auto">
          <a:xfrm>
            <a:off x="4167187" y="3729038"/>
            <a:ext cx="34529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79" name="Oval 316"/>
          <p:cNvSpPr>
            <a:spLocks noChangeArrowheads="1"/>
          </p:cNvSpPr>
          <p:nvPr/>
        </p:nvSpPr>
        <p:spPr bwMode="auto">
          <a:xfrm>
            <a:off x="4167187" y="3725466"/>
            <a:ext cx="34529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0" name="Oval 317"/>
          <p:cNvSpPr>
            <a:spLocks noChangeArrowheads="1"/>
          </p:cNvSpPr>
          <p:nvPr/>
        </p:nvSpPr>
        <p:spPr bwMode="auto">
          <a:xfrm>
            <a:off x="4281488" y="3736181"/>
            <a:ext cx="32147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1" name="Oval 318"/>
          <p:cNvSpPr>
            <a:spLocks noChangeArrowheads="1"/>
          </p:cNvSpPr>
          <p:nvPr/>
        </p:nvSpPr>
        <p:spPr bwMode="auto">
          <a:xfrm>
            <a:off x="4280298" y="3732610"/>
            <a:ext cx="34528" cy="66675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2" name="Oval 319"/>
          <p:cNvSpPr>
            <a:spLocks noChangeArrowheads="1"/>
          </p:cNvSpPr>
          <p:nvPr/>
        </p:nvSpPr>
        <p:spPr bwMode="auto">
          <a:xfrm>
            <a:off x="4656535" y="3786188"/>
            <a:ext cx="32147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3" name="Oval 320"/>
          <p:cNvSpPr>
            <a:spLocks noChangeArrowheads="1"/>
          </p:cNvSpPr>
          <p:nvPr/>
        </p:nvSpPr>
        <p:spPr bwMode="auto">
          <a:xfrm>
            <a:off x="4654154" y="3781425"/>
            <a:ext cx="34528" cy="65485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4" name="Oval 321"/>
          <p:cNvSpPr>
            <a:spLocks noChangeArrowheads="1"/>
          </p:cNvSpPr>
          <p:nvPr/>
        </p:nvSpPr>
        <p:spPr bwMode="auto">
          <a:xfrm>
            <a:off x="4880372" y="3862388"/>
            <a:ext cx="32147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5" name="Oval 322"/>
          <p:cNvSpPr>
            <a:spLocks noChangeArrowheads="1"/>
          </p:cNvSpPr>
          <p:nvPr/>
        </p:nvSpPr>
        <p:spPr bwMode="auto">
          <a:xfrm>
            <a:off x="4877991" y="3860006"/>
            <a:ext cx="35719" cy="61913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6" name="Oval 323"/>
          <p:cNvSpPr>
            <a:spLocks noChangeArrowheads="1"/>
          </p:cNvSpPr>
          <p:nvPr/>
        </p:nvSpPr>
        <p:spPr bwMode="auto">
          <a:xfrm>
            <a:off x="5183981" y="3789760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7" name="Oval 324"/>
          <p:cNvSpPr>
            <a:spLocks noChangeArrowheads="1"/>
          </p:cNvSpPr>
          <p:nvPr/>
        </p:nvSpPr>
        <p:spPr bwMode="auto">
          <a:xfrm>
            <a:off x="5180410" y="3786188"/>
            <a:ext cx="35719" cy="64294"/>
          </a:xfrm>
          <a:prstGeom prst="ellips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8" name="Oval 325"/>
          <p:cNvSpPr>
            <a:spLocks noChangeArrowheads="1"/>
          </p:cNvSpPr>
          <p:nvPr/>
        </p:nvSpPr>
        <p:spPr bwMode="auto">
          <a:xfrm>
            <a:off x="5517357" y="3725466"/>
            <a:ext cx="30956" cy="55959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89" name="Oval 326"/>
          <p:cNvSpPr>
            <a:spLocks noChangeArrowheads="1"/>
          </p:cNvSpPr>
          <p:nvPr/>
        </p:nvSpPr>
        <p:spPr bwMode="auto">
          <a:xfrm>
            <a:off x="5517356" y="3721894"/>
            <a:ext cx="33338" cy="6429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390" name="Line 327"/>
          <p:cNvSpPr>
            <a:spLocks noChangeShapeType="1"/>
          </p:cNvSpPr>
          <p:nvPr/>
        </p:nvSpPr>
        <p:spPr bwMode="auto">
          <a:xfrm flipV="1">
            <a:off x="1818085" y="464939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1" name="Line 328"/>
          <p:cNvSpPr>
            <a:spLocks noChangeShapeType="1"/>
          </p:cNvSpPr>
          <p:nvPr/>
        </p:nvSpPr>
        <p:spPr bwMode="auto">
          <a:xfrm>
            <a:off x="1818085" y="4689873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2" name="Line 329"/>
          <p:cNvSpPr>
            <a:spLocks noChangeShapeType="1"/>
          </p:cNvSpPr>
          <p:nvPr/>
        </p:nvSpPr>
        <p:spPr bwMode="auto">
          <a:xfrm flipH="1">
            <a:off x="1799035" y="4689872"/>
            <a:ext cx="19050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3" name="Line 330"/>
          <p:cNvSpPr>
            <a:spLocks noChangeShapeType="1"/>
          </p:cNvSpPr>
          <p:nvPr/>
        </p:nvSpPr>
        <p:spPr bwMode="auto">
          <a:xfrm>
            <a:off x="1818085" y="4689872"/>
            <a:ext cx="19050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4" name="Line 331"/>
          <p:cNvSpPr>
            <a:spLocks noChangeShapeType="1"/>
          </p:cNvSpPr>
          <p:nvPr/>
        </p:nvSpPr>
        <p:spPr bwMode="auto">
          <a:xfrm flipV="1">
            <a:off x="1894285" y="464939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5" name="Line 332"/>
          <p:cNvSpPr>
            <a:spLocks noChangeShapeType="1"/>
          </p:cNvSpPr>
          <p:nvPr/>
        </p:nvSpPr>
        <p:spPr bwMode="auto">
          <a:xfrm>
            <a:off x="1894285" y="4689873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6" name="Line 333"/>
          <p:cNvSpPr>
            <a:spLocks noChangeShapeType="1"/>
          </p:cNvSpPr>
          <p:nvPr/>
        </p:nvSpPr>
        <p:spPr bwMode="auto">
          <a:xfrm flipH="1">
            <a:off x="1874044" y="4689872"/>
            <a:ext cx="20241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7" name="Line 334"/>
          <p:cNvSpPr>
            <a:spLocks noChangeShapeType="1"/>
          </p:cNvSpPr>
          <p:nvPr/>
        </p:nvSpPr>
        <p:spPr bwMode="auto">
          <a:xfrm>
            <a:off x="1894285" y="4689872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8" name="Line 335"/>
          <p:cNvSpPr>
            <a:spLocks noChangeShapeType="1"/>
          </p:cNvSpPr>
          <p:nvPr/>
        </p:nvSpPr>
        <p:spPr bwMode="auto">
          <a:xfrm flipV="1">
            <a:off x="1968104" y="464939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399" name="Line 336"/>
          <p:cNvSpPr>
            <a:spLocks noChangeShapeType="1"/>
          </p:cNvSpPr>
          <p:nvPr/>
        </p:nvSpPr>
        <p:spPr bwMode="auto">
          <a:xfrm>
            <a:off x="1968104" y="4689873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0" name="Line 337"/>
          <p:cNvSpPr>
            <a:spLocks noChangeShapeType="1"/>
          </p:cNvSpPr>
          <p:nvPr/>
        </p:nvSpPr>
        <p:spPr bwMode="auto">
          <a:xfrm flipH="1">
            <a:off x="1945482" y="4689872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1" name="Line 338"/>
          <p:cNvSpPr>
            <a:spLocks noChangeShapeType="1"/>
          </p:cNvSpPr>
          <p:nvPr/>
        </p:nvSpPr>
        <p:spPr bwMode="auto">
          <a:xfrm>
            <a:off x="1968103" y="4689872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2" name="Line 339"/>
          <p:cNvSpPr>
            <a:spLocks noChangeShapeType="1"/>
          </p:cNvSpPr>
          <p:nvPr/>
        </p:nvSpPr>
        <p:spPr bwMode="auto">
          <a:xfrm flipV="1">
            <a:off x="2005013" y="4644629"/>
            <a:ext cx="3572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3" name="Line 340"/>
          <p:cNvSpPr>
            <a:spLocks noChangeShapeType="1"/>
          </p:cNvSpPr>
          <p:nvPr/>
        </p:nvSpPr>
        <p:spPr bwMode="auto">
          <a:xfrm>
            <a:off x="2005013" y="4685110"/>
            <a:ext cx="3572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4" name="Line 341"/>
          <p:cNvSpPr>
            <a:spLocks noChangeShapeType="1"/>
          </p:cNvSpPr>
          <p:nvPr/>
        </p:nvSpPr>
        <p:spPr bwMode="auto">
          <a:xfrm flipH="1">
            <a:off x="1985963" y="4685110"/>
            <a:ext cx="19050" cy="11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5" name="Line 342"/>
          <p:cNvSpPr>
            <a:spLocks noChangeShapeType="1"/>
          </p:cNvSpPr>
          <p:nvPr/>
        </p:nvSpPr>
        <p:spPr bwMode="auto">
          <a:xfrm>
            <a:off x="2005013" y="4685110"/>
            <a:ext cx="26194" cy="11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6" name="Line 343"/>
          <p:cNvSpPr>
            <a:spLocks noChangeShapeType="1"/>
          </p:cNvSpPr>
          <p:nvPr/>
        </p:nvSpPr>
        <p:spPr bwMode="auto">
          <a:xfrm flipV="1">
            <a:off x="2044304" y="4599385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7" name="Line 344"/>
          <p:cNvSpPr>
            <a:spLocks noChangeShapeType="1"/>
          </p:cNvSpPr>
          <p:nvPr/>
        </p:nvSpPr>
        <p:spPr bwMode="auto">
          <a:xfrm>
            <a:off x="2044304" y="4639866"/>
            <a:ext cx="0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8" name="Line 345"/>
          <p:cNvSpPr>
            <a:spLocks noChangeShapeType="1"/>
          </p:cNvSpPr>
          <p:nvPr/>
        </p:nvSpPr>
        <p:spPr bwMode="auto">
          <a:xfrm flipH="1">
            <a:off x="2021682" y="4639867"/>
            <a:ext cx="22622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09" name="Line 346"/>
          <p:cNvSpPr>
            <a:spLocks noChangeShapeType="1"/>
          </p:cNvSpPr>
          <p:nvPr/>
        </p:nvSpPr>
        <p:spPr bwMode="auto">
          <a:xfrm>
            <a:off x="2044304" y="4639867"/>
            <a:ext cx="21431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0" name="Line 347"/>
          <p:cNvSpPr>
            <a:spLocks noChangeShapeType="1"/>
          </p:cNvSpPr>
          <p:nvPr/>
        </p:nvSpPr>
        <p:spPr bwMode="auto">
          <a:xfrm flipV="1">
            <a:off x="2119313" y="4508898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1" name="Line 348"/>
          <p:cNvSpPr>
            <a:spLocks noChangeShapeType="1"/>
          </p:cNvSpPr>
          <p:nvPr/>
        </p:nvSpPr>
        <p:spPr bwMode="auto">
          <a:xfrm>
            <a:off x="2119313" y="4549379"/>
            <a:ext cx="0" cy="392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2" name="Line 349"/>
          <p:cNvSpPr>
            <a:spLocks noChangeShapeType="1"/>
          </p:cNvSpPr>
          <p:nvPr/>
        </p:nvSpPr>
        <p:spPr bwMode="auto">
          <a:xfrm flipH="1">
            <a:off x="2096691" y="4549379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3" name="Line 350"/>
          <p:cNvSpPr>
            <a:spLocks noChangeShapeType="1"/>
          </p:cNvSpPr>
          <p:nvPr/>
        </p:nvSpPr>
        <p:spPr bwMode="auto">
          <a:xfrm>
            <a:off x="2119313" y="4549379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4" name="Line 351"/>
          <p:cNvSpPr>
            <a:spLocks noChangeShapeType="1"/>
          </p:cNvSpPr>
          <p:nvPr/>
        </p:nvSpPr>
        <p:spPr bwMode="auto">
          <a:xfrm flipV="1">
            <a:off x="2193131" y="4529138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5" name="Line 352"/>
          <p:cNvSpPr>
            <a:spLocks noChangeShapeType="1"/>
          </p:cNvSpPr>
          <p:nvPr/>
        </p:nvSpPr>
        <p:spPr bwMode="auto">
          <a:xfrm>
            <a:off x="2193131" y="4569619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6" name="Line 353"/>
          <p:cNvSpPr>
            <a:spLocks noChangeShapeType="1"/>
          </p:cNvSpPr>
          <p:nvPr/>
        </p:nvSpPr>
        <p:spPr bwMode="auto">
          <a:xfrm flipH="1">
            <a:off x="2171701" y="4569619"/>
            <a:ext cx="21431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7" name="Line 354"/>
          <p:cNvSpPr>
            <a:spLocks noChangeShapeType="1"/>
          </p:cNvSpPr>
          <p:nvPr/>
        </p:nvSpPr>
        <p:spPr bwMode="auto">
          <a:xfrm>
            <a:off x="2193131" y="4569619"/>
            <a:ext cx="23813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8" name="Line 355"/>
          <p:cNvSpPr>
            <a:spLocks noChangeShapeType="1"/>
          </p:cNvSpPr>
          <p:nvPr/>
        </p:nvSpPr>
        <p:spPr bwMode="auto">
          <a:xfrm flipV="1">
            <a:off x="2270522" y="4585098"/>
            <a:ext cx="0" cy="392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19" name="Line 356"/>
          <p:cNvSpPr>
            <a:spLocks noChangeShapeType="1"/>
          </p:cNvSpPr>
          <p:nvPr/>
        </p:nvSpPr>
        <p:spPr bwMode="auto">
          <a:xfrm>
            <a:off x="2270522" y="4624388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0" name="Line 357"/>
          <p:cNvSpPr>
            <a:spLocks noChangeShapeType="1"/>
          </p:cNvSpPr>
          <p:nvPr/>
        </p:nvSpPr>
        <p:spPr bwMode="auto">
          <a:xfrm flipH="1">
            <a:off x="2246710" y="4624388"/>
            <a:ext cx="23813" cy="11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1" name="Line 358"/>
          <p:cNvSpPr>
            <a:spLocks noChangeShapeType="1"/>
          </p:cNvSpPr>
          <p:nvPr/>
        </p:nvSpPr>
        <p:spPr bwMode="auto">
          <a:xfrm>
            <a:off x="2270522" y="4624388"/>
            <a:ext cx="19050" cy="11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2" name="Line 359"/>
          <p:cNvSpPr>
            <a:spLocks noChangeShapeType="1"/>
          </p:cNvSpPr>
          <p:nvPr/>
        </p:nvSpPr>
        <p:spPr bwMode="auto">
          <a:xfrm flipV="1">
            <a:off x="2343150" y="4514851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3" name="Line 360"/>
          <p:cNvSpPr>
            <a:spLocks noChangeShapeType="1"/>
          </p:cNvSpPr>
          <p:nvPr/>
        </p:nvSpPr>
        <p:spPr bwMode="auto">
          <a:xfrm>
            <a:off x="2343150" y="455533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4" name="Line 361"/>
          <p:cNvSpPr>
            <a:spLocks noChangeShapeType="1"/>
          </p:cNvSpPr>
          <p:nvPr/>
        </p:nvSpPr>
        <p:spPr bwMode="auto">
          <a:xfrm flipH="1">
            <a:off x="2321719" y="4555332"/>
            <a:ext cx="21431" cy="35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5" name="Line 362"/>
          <p:cNvSpPr>
            <a:spLocks noChangeShapeType="1"/>
          </p:cNvSpPr>
          <p:nvPr/>
        </p:nvSpPr>
        <p:spPr bwMode="auto">
          <a:xfrm>
            <a:off x="2343150" y="4555332"/>
            <a:ext cx="20241" cy="35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6" name="Line 363"/>
          <p:cNvSpPr>
            <a:spLocks noChangeShapeType="1"/>
          </p:cNvSpPr>
          <p:nvPr/>
        </p:nvSpPr>
        <p:spPr bwMode="auto">
          <a:xfrm flipV="1">
            <a:off x="2455069" y="4595813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7" name="Line 364"/>
          <p:cNvSpPr>
            <a:spLocks noChangeShapeType="1"/>
          </p:cNvSpPr>
          <p:nvPr/>
        </p:nvSpPr>
        <p:spPr bwMode="auto">
          <a:xfrm>
            <a:off x="2455069" y="4636294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8" name="Line 365"/>
          <p:cNvSpPr>
            <a:spLocks noChangeShapeType="1"/>
          </p:cNvSpPr>
          <p:nvPr/>
        </p:nvSpPr>
        <p:spPr bwMode="auto">
          <a:xfrm flipH="1">
            <a:off x="2433638" y="4636294"/>
            <a:ext cx="21431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29" name="Line 366"/>
          <p:cNvSpPr>
            <a:spLocks noChangeShapeType="1"/>
          </p:cNvSpPr>
          <p:nvPr/>
        </p:nvSpPr>
        <p:spPr bwMode="auto">
          <a:xfrm>
            <a:off x="2455069" y="4636294"/>
            <a:ext cx="22622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0" name="Line 367"/>
          <p:cNvSpPr>
            <a:spLocks noChangeShapeType="1"/>
          </p:cNvSpPr>
          <p:nvPr/>
        </p:nvSpPr>
        <p:spPr bwMode="auto">
          <a:xfrm flipV="1">
            <a:off x="2493169" y="4599385"/>
            <a:ext cx="3572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1" name="Line 368"/>
          <p:cNvSpPr>
            <a:spLocks noChangeShapeType="1"/>
          </p:cNvSpPr>
          <p:nvPr/>
        </p:nvSpPr>
        <p:spPr bwMode="auto">
          <a:xfrm>
            <a:off x="2493169" y="4639866"/>
            <a:ext cx="3572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2" name="Line 369"/>
          <p:cNvSpPr>
            <a:spLocks noChangeShapeType="1"/>
          </p:cNvSpPr>
          <p:nvPr/>
        </p:nvSpPr>
        <p:spPr bwMode="auto">
          <a:xfrm flipH="1">
            <a:off x="2472929" y="4639867"/>
            <a:ext cx="20240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3" name="Line 370"/>
          <p:cNvSpPr>
            <a:spLocks noChangeShapeType="1"/>
          </p:cNvSpPr>
          <p:nvPr/>
        </p:nvSpPr>
        <p:spPr bwMode="auto">
          <a:xfrm>
            <a:off x="2493169" y="4639867"/>
            <a:ext cx="21431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4" name="Line 371"/>
          <p:cNvSpPr>
            <a:spLocks noChangeShapeType="1"/>
          </p:cNvSpPr>
          <p:nvPr/>
        </p:nvSpPr>
        <p:spPr bwMode="auto">
          <a:xfrm flipV="1">
            <a:off x="2566988" y="4564856"/>
            <a:ext cx="2381" cy="392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5" name="Line 372"/>
          <p:cNvSpPr>
            <a:spLocks noChangeShapeType="1"/>
          </p:cNvSpPr>
          <p:nvPr/>
        </p:nvSpPr>
        <p:spPr bwMode="auto">
          <a:xfrm>
            <a:off x="2566988" y="4604148"/>
            <a:ext cx="2381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6" name="Line 373"/>
          <p:cNvSpPr>
            <a:spLocks noChangeShapeType="1"/>
          </p:cNvSpPr>
          <p:nvPr/>
        </p:nvSpPr>
        <p:spPr bwMode="auto">
          <a:xfrm flipH="1">
            <a:off x="2546748" y="4604148"/>
            <a:ext cx="20240" cy="11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7" name="Line 374"/>
          <p:cNvSpPr>
            <a:spLocks noChangeShapeType="1"/>
          </p:cNvSpPr>
          <p:nvPr/>
        </p:nvSpPr>
        <p:spPr bwMode="auto">
          <a:xfrm>
            <a:off x="2566987" y="4604148"/>
            <a:ext cx="23813" cy="11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8" name="Line 375"/>
          <p:cNvSpPr>
            <a:spLocks noChangeShapeType="1"/>
          </p:cNvSpPr>
          <p:nvPr/>
        </p:nvSpPr>
        <p:spPr bwMode="auto">
          <a:xfrm flipV="1">
            <a:off x="2643188" y="4562475"/>
            <a:ext cx="0" cy="3691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39" name="Line 376"/>
          <p:cNvSpPr>
            <a:spLocks noChangeShapeType="1"/>
          </p:cNvSpPr>
          <p:nvPr/>
        </p:nvSpPr>
        <p:spPr bwMode="auto">
          <a:xfrm>
            <a:off x="2643188" y="4599385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0" name="Line 377"/>
          <p:cNvSpPr>
            <a:spLocks noChangeShapeType="1"/>
          </p:cNvSpPr>
          <p:nvPr/>
        </p:nvSpPr>
        <p:spPr bwMode="auto">
          <a:xfrm flipH="1">
            <a:off x="2622948" y="4599385"/>
            <a:ext cx="20240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1" name="Line 378"/>
          <p:cNvSpPr>
            <a:spLocks noChangeShapeType="1"/>
          </p:cNvSpPr>
          <p:nvPr/>
        </p:nvSpPr>
        <p:spPr bwMode="auto">
          <a:xfrm>
            <a:off x="2643188" y="4599385"/>
            <a:ext cx="21431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2" name="Line 379"/>
          <p:cNvSpPr>
            <a:spLocks noChangeShapeType="1"/>
          </p:cNvSpPr>
          <p:nvPr/>
        </p:nvSpPr>
        <p:spPr bwMode="auto">
          <a:xfrm flipV="1">
            <a:off x="2718198" y="4457701"/>
            <a:ext cx="2381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3" name="Line 380"/>
          <p:cNvSpPr>
            <a:spLocks noChangeShapeType="1"/>
          </p:cNvSpPr>
          <p:nvPr/>
        </p:nvSpPr>
        <p:spPr bwMode="auto">
          <a:xfrm>
            <a:off x="2718198" y="4498181"/>
            <a:ext cx="2381" cy="428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4" name="Line 381"/>
          <p:cNvSpPr>
            <a:spLocks noChangeShapeType="1"/>
          </p:cNvSpPr>
          <p:nvPr/>
        </p:nvSpPr>
        <p:spPr bwMode="auto">
          <a:xfrm flipH="1">
            <a:off x="2695576" y="4498182"/>
            <a:ext cx="22622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5" name="Line 382"/>
          <p:cNvSpPr>
            <a:spLocks noChangeShapeType="1"/>
          </p:cNvSpPr>
          <p:nvPr/>
        </p:nvSpPr>
        <p:spPr bwMode="auto">
          <a:xfrm>
            <a:off x="2718197" y="4498182"/>
            <a:ext cx="22622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446" name="Rectangle 383"/>
          <p:cNvSpPr>
            <a:spLocks noChangeArrowheads="1"/>
          </p:cNvSpPr>
          <p:nvPr/>
        </p:nvSpPr>
        <p:spPr bwMode="auto">
          <a:xfrm>
            <a:off x="1819275" y="4685110"/>
            <a:ext cx="28575" cy="2143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47" name="Rectangle 384"/>
          <p:cNvSpPr>
            <a:spLocks noChangeArrowheads="1"/>
          </p:cNvSpPr>
          <p:nvPr/>
        </p:nvSpPr>
        <p:spPr bwMode="auto">
          <a:xfrm>
            <a:off x="1818085" y="4681538"/>
            <a:ext cx="32147" cy="28575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48" name="Rectangle 385"/>
          <p:cNvSpPr>
            <a:spLocks noChangeArrowheads="1"/>
          </p:cNvSpPr>
          <p:nvPr/>
        </p:nvSpPr>
        <p:spPr bwMode="auto">
          <a:xfrm>
            <a:off x="1858566" y="4661298"/>
            <a:ext cx="23813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49" name="Rectangle 386"/>
          <p:cNvSpPr>
            <a:spLocks noChangeArrowheads="1"/>
          </p:cNvSpPr>
          <p:nvPr/>
        </p:nvSpPr>
        <p:spPr bwMode="auto">
          <a:xfrm>
            <a:off x="1856185" y="4656535"/>
            <a:ext cx="30956" cy="2619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0" name="Rectangle 387"/>
          <p:cNvSpPr>
            <a:spLocks noChangeArrowheads="1"/>
          </p:cNvSpPr>
          <p:nvPr/>
        </p:nvSpPr>
        <p:spPr bwMode="auto">
          <a:xfrm>
            <a:off x="1879997" y="4664869"/>
            <a:ext cx="27384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1" name="Rectangle 388"/>
          <p:cNvSpPr>
            <a:spLocks noChangeArrowheads="1"/>
          </p:cNvSpPr>
          <p:nvPr/>
        </p:nvSpPr>
        <p:spPr bwMode="auto">
          <a:xfrm>
            <a:off x="1878807" y="4661297"/>
            <a:ext cx="30956" cy="28575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2" name="Rectangle 389"/>
          <p:cNvSpPr>
            <a:spLocks noChangeArrowheads="1"/>
          </p:cNvSpPr>
          <p:nvPr/>
        </p:nvSpPr>
        <p:spPr bwMode="auto">
          <a:xfrm>
            <a:off x="1919288" y="4673204"/>
            <a:ext cx="26194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3" name="Rectangle 390"/>
          <p:cNvSpPr>
            <a:spLocks noChangeArrowheads="1"/>
          </p:cNvSpPr>
          <p:nvPr/>
        </p:nvSpPr>
        <p:spPr bwMode="auto">
          <a:xfrm>
            <a:off x="1916906" y="4669632"/>
            <a:ext cx="28575" cy="27385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4" name="Rectangle 391"/>
          <p:cNvSpPr>
            <a:spLocks noChangeArrowheads="1"/>
          </p:cNvSpPr>
          <p:nvPr/>
        </p:nvSpPr>
        <p:spPr bwMode="auto">
          <a:xfrm>
            <a:off x="1953816" y="4619625"/>
            <a:ext cx="25003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5" name="Rectangle 392"/>
          <p:cNvSpPr>
            <a:spLocks noChangeArrowheads="1"/>
          </p:cNvSpPr>
          <p:nvPr/>
        </p:nvSpPr>
        <p:spPr bwMode="auto">
          <a:xfrm>
            <a:off x="1951435" y="4616054"/>
            <a:ext cx="33338" cy="28575"/>
          </a:xfrm>
          <a:prstGeom prst="rect">
            <a:avLst/>
          </a:prstGeom>
          <a:noFill/>
          <a:ln w="17463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6" name="Rectangle 393"/>
          <p:cNvSpPr>
            <a:spLocks noChangeArrowheads="1"/>
          </p:cNvSpPr>
          <p:nvPr/>
        </p:nvSpPr>
        <p:spPr bwMode="auto">
          <a:xfrm>
            <a:off x="1994297" y="4189810"/>
            <a:ext cx="23813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7" name="Rectangle 394"/>
          <p:cNvSpPr>
            <a:spLocks noChangeArrowheads="1"/>
          </p:cNvSpPr>
          <p:nvPr/>
        </p:nvSpPr>
        <p:spPr bwMode="auto">
          <a:xfrm>
            <a:off x="1981201" y="4183856"/>
            <a:ext cx="30956" cy="2976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8" name="Rectangle 395"/>
          <p:cNvSpPr>
            <a:spLocks noChangeArrowheads="1"/>
          </p:cNvSpPr>
          <p:nvPr/>
        </p:nvSpPr>
        <p:spPr bwMode="auto">
          <a:xfrm>
            <a:off x="2045494" y="3951685"/>
            <a:ext cx="26194" cy="1905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59" name="Rectangle 396"/>
          <p:cNvSpPr>
            <a:spLocks noChangeArrowheads="1"/>
          </p:cNvSpPr>
          <p:nvPr/>
        </p:nvSpPr>
        <p:spPr bwMode="auto">
          <a:xfrm>
            <a:off x="2035969" y="3946922"/>
            <a:ext cx="29766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0" name="Rectangle 397"/>
          <p:cNvSpPr>
            <a:spLocks noChangeArrowheads="1"/>
          </p:cNvSpPr>
          <p:nvPr/>
        </p:nvSpPr>
        <p:spPr bwMode="auto">
          <a:xfrm>
            <a:off x="2121694" y="3274219"/>
            <a:ext cx="28575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1" name="Rectangle 398"/>
          <p:cNvSpPr>
            <a:spLocks noChangeArrowheads="1"/>
          </p:cNvSpPr>
          <p:nvPr/>
        </p:nvSpPr>
        <p:spPr bwMode="auto">
          <a:xfrm>
            <a:off x="2106216" y="3281363"/>
            <a:ext cx="28575" cy="2738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2" name="Rectangle 399"/>
          <p:cNvSpPr>
            <a:spLocks noChangeArrowheads="1"/>
          </p:cNvSpPr>
          <p:nvPr/>
        </p:nvSpPr>
        <p:spPr bwMode="auto">
          <a:xfrm>
            <a:off x="2164557" y="3434954"/>
            <a:ext cx="26194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3" name="Rectangle 400"/>
          <p:cNvSpPr>
            <a:spLocks noChangeArrowheads="1"/>
          </p:cNvSpPr>
          <p:nvPr/>
        </p:nvSpPr>
        <p:spPr bwMode="auto">
          <a:xfrm>
            <a:off x="2158604" y="3430191"/>
            <a:ext cx="29765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4" name="Rectangle 401"/>
          <p:cNvSpPr>
            <a:spLocks noChangeArrowheads="1"/>
          </p:cNvSpPr>
          <p:nvPr/>
        </p:nvSpPr>
        <p:spPr bwMode="auto">
          <a:xfrm>
            <a:off x="2202657" y="3193257"/>
            <a:ext cx="26194" cy="1786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5" name="Rectangle 402"/>
          <p:cNvSpPr>
            <a:spLocks noChangeArrowheads="1"/>
          </p:cNvSpPr>
          <p:nvPr/>
        </p:nvSpPr>
        <p:spPr bwMode="auto">
          <a:xfrm>
            <a:off x="2193131" y="3188494"/>
            <a:ext cx="29766" cy="2738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6" name="Rectangle 403"/>
          <p:cNvSpPr>
            <a:spLocks noChangeArrowheads="1"/>
          </p:cNvSpPr>
          <p:nvPr/>
        </p:nvSpPr>
        <p:spPr bwMode="auto">
          <a:xfrm>
            <a:off x="2420541" y="3288506"/>
            <a:ext cx="27384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7" name="Rectangle 404"/>
          <p:cNvSpPr>
            <a:spLocks noChangeArrowheads="1"/>
          </p:cNvSpPr>
          <p:nvPr/>
        </p:nvSpPr>
        <p:spPr bwMode="auto">
          <a:xfrm>
            <a:off x="2403872" y="3278981"/>
            <a:ext cx="32147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8" name="Rectangle 405"/>
          <p:cNvSpPr>
            <a:spLocks noChangeArrowheads="1"/>
          </p:cNvSpPr>
          <p:nvPr/>
        </p:nvSpPr>
        <p:spPr bwMode="auto">
          <a:xfrm>
            <a:off x="2720579" y="2817019"/>
            <a:ext cx="26194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69" name="Rectangle 406"/>
          <p:cNvSpPr>
            <a:spLocks noChangeArrowheads="1"/>
          </p:cNvSpPr>
          <p:nvPr/>
        </p:nvSpPr>
        <p:spPr bwMode="auto">
          <a:xfrm>
            <a:off x="2709863" y="2814638"/>
            <a:ext cx="30956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0" name="Rectangle 407"/>
          <p:cNvSpPr>
            <a:spLocks noChangeArrowheads="1"/>
          </p:cNvSpPr>
          <p:nvPr/>
        </p:nvSpPr>
        <p:spPr bwMode="auto">
          <a:xfrm>
            <a:off x="3019425" y="3426619"/>
            <a:ext cx="25004" cy="2143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1" name="Rectangle 408"/>
          <p:cNvSpPr>
            <a:spLocks noChangeArrowheads="1"/>
          </p:cNvSpPr>
          <p:nvPr/>
        </p:nvSpPr>
        <p:spPr bwMode="auto">
          <a:xfrm>
            <a:off x="3013473" y="3409950"/>
            <a:ext cx="30956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2" name="Rectangle 409"/>
          <p:cNvSpPr>
            <a:spLocks noChangeArrowheads="1"/>
          </p:cNvSpPr>
          <p:nvPr/>
        </p:nvSpPr>
        <p:spPr bwMode="auto">
          <a:xfrm>
            <a:off x="3131344" y="3246835"/>
            <a:ext cx="27385" cy="1905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3" name="Rectangle 410"/>
          <p:cNvSpPr>
            <a:spLocks noChangeArrowheads="1"/>
          </p:cNvSpPr>
          <p:nvPr/>
        </p:nvSpPr>
        <p:spPr bwMode="auto">
          <a:xfrm>
            <a:off x="3119437" y="3242072"/>
            <a:ext cx="33338" cy="2738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4" name="Rectangle 411"/>
          <p:cNvSpPr>
            <a:spLocks noChangeArrowheads="1"/>
          </p:cNvSpPr>
          <p:nvPr/>
        </p:nvSpPr>
        <p:spPr bwMode="auto">
          <a:xfrm>
            <a:off x="3619500" y="3806429"/>
            <a:ext cx="26194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5" name="Rectangle 412"/>
          <p:cNvSpPr>
            <a:spLocks noChangeArrowheads="1"/>
          </p:cNvSpPr>
          <p:nvPr/>
        </p:nvSpPr>
        <p:spPr bwMode="auto">
          <a:xfrm>
            <a:off x="3602832" y="3801666"/>
            <a:ext cx="30956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6" name="Rectangle 413"/>
          <p:cNvSpPr>
            <a:spLocks noChangeArrowheads="1"/>
          </p:cNvSpPr>
          <p:nvPr/>
        </p:nvSpPr>
        <p:spPr bwMode="auto">
          <a:xfrm>
            <a:off x="4069557" y="2534842"/>
            <a:ext cx="27385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7" name="Rectangle 414"/>
          <p:cNvSpPr>
            <a:spLocks noChangeArrowheads="1"/>
          </p:cNvSpPr>
          <p:nvPr/>
        </p:nvSpPr>
        <p:spPr bwMode="auto">
          <a:xfrm>
            <a:off x="4055269" y="2531269"/>
            <a:ext cx="27385" cy="285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8" name="Rectangle 415"/>
          <p:cNvSpPr>
            <a:spLocks noChangeArrowheads="1"/>
          </p:cNvSpPr>
          <p:nvPr/>
        </p:nvSpPr>
        <p:spPr bwMode="auto">
          <a:xfrm>
            <a:off x="1801416" y="4661298"/>
            <a:ext cx="46434" cy="2024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79" name="Rectangle 416"/>
          <p:cNvSpPr>
            <a:spLocks noChangeArrowheads="1"/>
          </p:cNvSpPr>
          <p:nvPr/>
        </p:nvSpPr>
        <p:spPr bwMode="auto">
          <a:xfrm>
            <a:off x="1799035" y="4657725"/>
            <a:ext cx="51197" cy="2738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0" name="Rectangle 417"/>
          <p:cNvSpPr>
            <a:spLocks noChangeArrowheads="1"/>
          </p:cNvSpPr>
          <p:nvPr/>
        </p:nvSpPr>
        <p:spPr bwMode="auto">
          <a:xfrm>
            <a:off x="1896667" y="4652963"/>
            <a:ext cx="48815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1" name="Rectangle 418"/>
          <p:cNvSpPr>
            <a:spLocks noChangeArrowheads="1"/>
          </p:cNvSpPr>
          <p:nvPr/>
        </p:nvSpPr>
        <p:spPr bwMode="auto">
          <a:xfrm>
            <a:off x="1894285" y="4649391"/>
            <a:ext cx="51197" cy="2738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2" name="Rectangle 419"/>
          <p:cNvSpPr>
            <a:spLocks noChangeArrowheads="1"/>
          </p:cNvSpPr>
          <p:nvPr/>
        </p:nvSpPr>
        <p:spPr bwMode="auto">
          <a:xfrm>
            <a:off x="1972866" y="4681538"/>
            <a:ext cx="45244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3" name="Rectangle 420"/>
          <p:cNvSpPr>
            <a:spLocks noChangeArrowheads="1"/>
          </p:cNvSpPr>
          <p:nvPr/>
        </p:nvSpPr>
        <p:spPr bwMode="auto">
          <a:xfrm>
            <a:off x="1970485" y="4676775"/>
            <a:ext cx="51197" cy="29766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4" name="Rectangle 421"/>
          <p:cNvSpPr>
            <a:spLocks noChangeArrowheads="1"/>
          </p:cNvSpPr>
          <p:nvPr/>
        </p:nvSpPr>
        <p:spPr bwMode="auto">
          <a:xfrm>
            <a:off x="2045494" y="4491038"/>
            <a:ext cx="47625" cy="2143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5" name="Rectangle 422"/>
          <p:cNvSpPr>
            <a:spLocks noChangeArrowheads="1"/>
          </p:cNvSpPr>
          <p:nvPr/>
        </p:nvSpPr>
        <p:spPr bwMode="auto">
          <a:xfrm>
            <a:off x="2044303" y="4488657"/>
            <a:ext cx="51197" cy="2619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6" name="Rectangle 423"/>
          <p:cNvSpPr>
            <a:spLocks noChangeArrowheads="1"/>
          </p:cNvSpPr>
          <p:nvPr/>
        </p:nvSpPr>
        <p:spPr bwMode="auto">
          <a:xfrm>
            <a:off x="2099072" y="4375548"/>
            <a:ext cx="51197" cy="2143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7" name="Rectangle 424"/>
          <p:cNvSpPr>
            <a:spLocks noChangeArrowheads="1"/>
          </p:cNvSpPr>
          <p:nvPr/>
        </p:nvSpPr>
        <p:spPr bwMode="auto">
          <a:xfrm>
            <a:off x="2096691" y="4371975"/>
            <a:ext cx="54769" cy="2500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8" name="Rectangle 425"/>
          <p:cNvSpPr>
            <a:spLocks noChangeArrowheads="1"/>
          </p:cNvSpPr>
          <p:nvPr/>
        </p:nvSpPr>
        <p:spPr bwMode="auto">
          <a:xfrm>
            <a:off x="2199085" y="3390900"/>
            <a:ext cx="45244" cy="19050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89" name="Rectangle 426"/>
          <p:cNvSpPr>
            <a:spLocks noChangeArrowheads="1"/>
          </p:cNvSpPr>
          <p:nvPr/>
        </p:nvSpPr>
        <p:spPr bwMode="auto">
          <a:xfrm>
            <a:off x="2195513" y="3384948"/>
            <a:ext cx="51197" cy="30956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0" name="Rectangle 427"/>
          <p:cNvSpPr>
            <a:spLocks noChangeArrowheads="1"/>
          </p:cNvSpPr>
          <p:nvPr/>
        </p:nvSpPr>
        <p:spPr bwMode="auto">
          <a:xfrm>
            <a:off x="2399110" y="3009900"/>
            <a:ext cx="48815" cy="20241"/>
          </a:xfrm>
          <a:prstGeom prst="rect">
            <a:avLst/>
          </a:prstGeom>
          <a:solidFill>
            <a:srgbClr val="B9DC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1" name="Rectangle 428"/>
          <p:cNvSpPr>
            <a:spLocks noChangeArrowheads="1"/>
          </p:cNvSpPr>
          <p:nvPr/>
        </p:nvSpPr>
        <p:spPr bwMode="auto">
          <a:xfrm>
            <a:off x="2396728" y="3003947"/>
            <a:ext cx="51197" cy="27384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2" name="Rectangle 429"/>
          <p:cNvSpPr>
            <a:spLocks noChangeArrowheads="1"/>
          </p:cNvSpPr>
          <p:nvPr/>
        </p:nvSpPr>
        <p:spPr bwMode="auto">
          <a:xfrm>
            <a:off x="2661048" y="2897981"/>
            <a:ext cx="48815" cy="20241"/>
          </a:xfrm>
          <a:prstGeom prst="rect">
            <a:avLst/>
          </a:prstGeom>
          <a:solidFill>
            <a:srgbClr val="DD08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3" name="Rectangle 430"/>
          <p:cNvSpPr>
            <a:spLocks noChangeArrowheads="1"/>
          </p:cNvSpPr>
          <p:nvPr/>
        </p:nvSpPr>
        <p:spPr bwMode="auto">
          <a:xfrm>
            <a:off x="2658666" y="2894410"/>
            <a:ext cx="53578" cy="2857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4" name="Rectangle 431"/>
          <p:cNvSpPr>
            <a:spLocks noChangeArrowheads="1"/>
          </p:cNvSpPr>
          <p:nvPr/>
        </p:nvSpPr>
        <p:spPr bwMode="auto">
          <a:xfrm>
            <a:off x="2771776" y="2250281"/>
            <a:ext cx="50006" cy="19050"/>
          </a:xfrm>
          <a:prstGeom prst="rect">
            <a:avLst/>
          </a:prstGeom>
          <a:solidFill>
            <a:srgbClr val="B9DC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5" name="Rectangle 432"/>
          <p:cNvSpPr>
            <a:spLocks noChangeArrowheads="1"/>
          </p:cNvSpPr>
          <p:nvPr/>
        </p:nvSpPr>
        <p:spPr bwMode="auto">
          <a:xfrm>
            <a:off x="2771776" y="2244329"/>
            <a:ext cx="50006" cy="2976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6" name="Rectangle 433"/>
          <p:cNvSpPr>
            <a:spLocks noChangeArrowheads="1"/>
          </p:cNvSpPr>
          <p:nvPr/>
        </p:nvSpPr>
        <p:spPr bwMode="auto">
          <a:xfrm>
            <a:off x="3448050" y="2843213"/>
            <a:ext cx="48816" cy="19050"/>
          </a:xfrm>
          <a:prstGeom prst="rect">
            <a:avLst/>
          </a:prstGeom>
          <a:solidFill>
            <a:srgbClr val="B9DC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7" name="Rectangle 434"/>
          <p:cNvSpPr>
            <a:spLocks noChangeArrowheads="1"/>
          </p:cNvSpPr>
          <p:nvPr/>
        </p:nvSpPr>
        <p:spPr bwMode="auto">
          <a:xfrm>
            <a:off x="3446860" y="2837260"/>
            <a:ext cx="52388" cy="2857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8" name="Rectangle 435"/>
          <p:cNvSpPr>
            <a:spLocks noChangeArrowheads="1"/>
          </p:cNvSpPr>
          <p:nvPr/>
        </p:nvSpPr>
        <p:spPr bwMode="auto">
          <a:xfrm>
            <a:off x="4114800" y="2819400"/>
            <a:ext cx="52388" cy="27385"/>
          </a:xfrm>
          <a:prstGeom prst="rect">
            <a:avLst/>
          </a:prstGeom>
          <a:solidFill>
            <a:srgbClr val="B9DC5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499" name="Rectangle 436"/>
          <p:cNvSpPr>
            <a:spLocks noChangeArrowheads="1"/>
          </p:cNvSpPr>
          <p:nvPr/>
        </p:nvSpPr>
        <p:spPr bwMode="auto">
          <a:xfrm>
            <a:off x="2532460" y="4736307"/>
            <a:ext cx="271463" cy="13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10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0" name="Rectangle 437"/>
          <p:cNvSpPr>
            <a:spLocks noChangeArrowheads="1"/>
          </p:cNvSpPr>
          <p:nvPr/>
        </p:nvSpPr>
        <p:spPr bwMode="auto">
          <a:xfrm>
            <a:off x="3259931" y="4736307"/>
            <a:ext cx="271463" cy="13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20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1" name="Rectangle 438"/>
          <p:cNvSpPr>
            <a:spLocks noChangeArrowheads="1"/>
          </p:cNvSpPr>
          <p:nvPr/>
        </p:nvSpPr>
        <p:spPr bwMode="auto">
          <a:xfrm>
            <a:off x="3999310" y="4736306"/>
            <a:ext cx="27265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30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2" name="Rectangle 439"/>
          <p:cNvSpPr>
            <a:spLocks noChangeArrowheads="1"/>
          </p:cNvSpPr>
          <p:nvPr/>
        </p:nvSpPr>
        <p:spPr bwMode="auto">
          <a:xfrm>
            <a:off x="4758929" y="4736306"/>
            <a:ext cx="275034" cy="30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40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3" name="Rectangle 440"/>
          <p:cNvSpPr>
            <a:spLocks noChangeArrowheads="1"/>
          </p:cNvSpPr>
          <p:nvPr/>
        </p:nvSpPr>
        <p:spPr bwMode="auto">
          <a:xfrm>
            <a:off x="5509022" y="4736306"/>
            <a:ext cx="2762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50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4" name="Rectangle 441"/>
          <p:cNvSpPr>
            <a:spLocks noChangeArrowheads="1"/>
          </p:cNvSpPr>
          <p:nvPr/>
        </p:nvSpPr>
        <p:spPr bwMode="auto">
          <a:xfrm>
            <a:off x="6248400" y="4736306"/>
            <a:ext cx="273844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60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05" name="Line 442"/>
          <p:cNvSpPr>
            <a:spLocks noChangeShapeType="1"/>
          </p:cNvSpPr>
          <p:nvPr/>
        </p:nvSpPr>
        <p:spPr bwMode="auto">
          <a:xfrm flipV="1">
            <a:off x="5517357" y="3689747"/>
            <a:ext cx="531019" cy="57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06" name="Line 443"/>
          <p:cNvSpPr>
            <a:spLocks noChangeShapeType="1"/>
          </p:cNvSpPr>
          <p:nvPr/>
        </p:nvSpPr>
        <p:spPr bwMode="auto">
          <a:xfrm>
            <a:off x="6042423" y="3686176"/>
            <a:ext cx="272653" cy="4500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07" name="Oval 444"/>
          <p:cNvSpPr>
            <a:spLocks noChangeArrowheads="1"/>
          </p:cNvSpPr>
          <p:nvPr/>
        </p:nvSpPr>
        <p:spPr bwMode="auto">
          <a:xfrm>
            <a:off x="6281738" y="4104085"/>
            <a:ext cx="30956" cy="55959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08" name="Oval 445"/>
          <p:cNvSpPr>
            <a:spLocks noChangeArrowheads="1"/>
          </p:cNvSpPr>
          <p:nvPr/>
        </p:nvSpPr>
        <p:spPr bwMode="auto">
          <a:xfrm>
            <a:off x="6285310" y="4100512"/>
            <a:ext cx="35719" cy="6310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09" name="Line 446"/>
          <p:cNvSpPr>
            <a:spLocks noChangeShapeType="1"/>
          </p:cNvSpPr>
          <p:nvPr/>
        </p:nvSpPr>
        <p:spPr bwMode="auto">
          <a:xfrm>
            <a:off x="3857625" y="4250531"/>
            <a:ext cx="633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46510" name="Freeform 447"/>
          <p:cNvSpPr>
            <a:spLocks/>
          </p:cNvSpPr>
          <p:nvPr/>
        </p:nvSpPr>
        <p:spPr bwMode="auto">
          <a:xfrm>
            <a:off x="4458891" y="4210050"/>
            <a:ext cx="32147" cy="6667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11" name="Line 448"/>
          <p:cNvSpPr>
            <a:spLocks noChangeShapeType="1"/>
          </p:cNvSpPr>
          <p:nvPr/>
        </p:nvSpPr>
        <p:spPr bwMode="auto">
          <a:xfrm flipV="1">
            <a:off x="2705100" y="4418410"/>
            <a:ext cx="191691" cy="55959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2" name="Line 449"/>
          <p:cNvSpPr>
            <a:spLocks noChangeShapeType="1"/>
          </p:cNvSpPr>
          <p:nvPr/>
        </p:nvSpPr>
        <p:spPr bwMode="auto">
          <a:xfrm>
            <a:off x="2896791" y="4418410"/>
            <a:ext cx="76200" cy="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3" name="Line 450"/>
          <p:cNvSpPr>
            <a:spLocks noChangeShapeType="1"/>
          </p:cNvSpPr>
          <p:nvPr/>
        </p:nvSpPr>
        <p:spPr bwMode="auto">
          <a:xfrm>
            <a:off x="2972991" y="4418410"/>
            <a:ext cx="114300" cy="170259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4" name="Line 451"/>
          <p:cNvSpPr>
            <a:spLocks noChangeShapeType="1"/>
          </p:cNvSpPr>
          <p:nvPr/>
        </p:nvSpPr>
        <p:spPr bwMode="auto">
          <a:xfrm flipV="1">
            <a:off x="3087291" y="4531519"/>
            <a:ext cx="227409" cy="5715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5" name="Line 452"/>
          <p:cNvSpPr>
            <a:spLocks noChangeShapeType="1"/>
          </p:cNvSpPr>
          <p:nvPr/>
        </p:nvSpPr>
        <p:spPr bwMode="auto">
          <a:xfrm>
            <a:off x="3314700" y="4531519"/>
            <a:ext cx="415529" cy="1143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6" name="Line 453"/>
          <p:cNvSpPr>
            <a:spLocks noChangeShapeType="1"/>
          </p:cNvSpPr>
          <p:nvPr/>
        </p:nvSpPr>
        <p:spPr bwMode="auto">
          <a:xfrm>
            <a:off x="3908823" y="2794397"/>
            <a:ext cx="645319" cy="62269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17" name="Rectangle 454"/>
          <p:cNvSpPr>
            <a:spLocks noChangeArrowheads="1"/>
          </p:cNvSpPr>
          <p:nvPr/>
        </p:nvSpPr>
        <p:spPr bwMode="auto">
          <a:xfrm>
            <a:off x="4516041" y="3353992"/>
            <a:ext cx="35719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18" name="Rectangle 455"/>
          <p:cNvSpPr>
            <a:spLocks noChangeArrowheads="1"/>
          </p:cNvSpPr>
          <p:nvPr/>
        </p:nvSpPr>
        <p:spPr bwMode="auto">
          <a:xfrm>
            <a:off x="4514850" y="3350419"/>
            <a:ext cx="39291" cy="750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19" name="Line 456"/>
          <p:cNvSpPr>
            <a:spLocks noChangeShapeType="1"/>
          </p:cNvSpPr>
          <p:nvPr/>
        </p:nvSpPr>
        <p:spPr bwMode="auto">
          <a:xfrm>
            <a:off x="6048375" y="4429125"/>
            <a:ext cx="340519" cy="4524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46520" name="Group 457"/>
          <p:cNvGrpSpPr>
            <a:grpSpLocks/>
          </p:cNvGrpSpPr>
          <p:nvPr/>
        </p:nvGrpSpPr>
        <p:grpSpPr bwMode="auto">
          <a:xfrm>
            <a:off x="6351985" y="4431507"/>
            <a:ext cx="33338" cy="65485"/>
            <a:chOff x="5890" y="3004"/>
            <a:chExt cx="44" cy="54"/>
          </a:xfrm>
        </p:grpSpPr>
        <p:sp>
          <p:nvSpPr>
            <p:cNvPr id="46647" name="Line 458"/>
            <p:cNvSpPr>
              <a:spLocks noChangeShapeType="1"/>
            </p:cNvSpPr>
            <p:nvPr/>
          </p:nvSpPr>
          <p:spPr bwMode="auto">
            <a:xfrm flipH="1" flipV="1">
              <a:off x="5890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8" name="Line 459"/>
            <p:cNvSpPr>
              <a:spLocks noChangeShapeType="1"/>
            </p:cNvSpPr>
            <p:nvPr/>
          </p:nvSpPr>
          <p:spPr bwMode="auto">
            <a:xfrm>
              <a:off x="5912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9" name="Line 460"/>
            <p:cNvSpPr>
              <a:spLocks noChangeShapeType="1"/>
            </p:cNvSpPr>
            <p:nvPr/>
          </p:nvSpPr>
          <p:spPr bwMode="auto">
            <a:xfrm flipH="1">
              <a:off x="5890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0" name="Line 461"/>
            <p:cNvSpPr>
              <a:spLocks noChangeShapeType="1"/>
            </p:cNvSpPr>
            <p:nvPr/>
          </p:nvSpPr>
          <p:spPr bwMode="auto">
            <a:xfrm flipV="1">
              <a:off x="5912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1" name="Line 462"/>
            <p:cNvSpPr>
              <a:spLocks noChangeShapeType="1"/>
            </p:cNvSpPr>
            <p:nvPr/>
          </p:nvSpPr>
          <p:spPr bwMode="auto">
            <a:xfrm flipV="1">
              <a:off x="5912" y="3004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52" name="Line 463"/>
            <p:cNvSpPr>
              <a:spLocks noChangeShapeType="1"/>
            </p:cNvSpPr>
            <p:nvPr/>
          </p:nvSpPr>
          <p:spPr bwMode="auto">
            <a:xfrm>
              <a:off x="5912" y="3031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521" name="Line 464"/>
          <p:cNvSpPr>
            <a:spLocks noChangeShapeType="1"/>
          </p:cNvSpPr>
          <p:nvPr/>
        </p:nvSpPr>
        <p:spPr bwMode="auto">
          <a:xfrm>
            <a:off x="3464719" y="3567113"/>
            <a:ext cx="608410" cy="3976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2" name="Line 465"/>
          <p:cNvSpPr>
            <a:spLocks noChangeShapeType="1"/>
          </p:cNvSpPr>
          <p:nvPr/>
        </p:nvSpPr>
        <p:spPr bwMode="auto">
          <a:xfrm flipV="1">
            <a:off x="2969419" y="4380310"/>
            <a:ext cx="0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3" name="Line 466"/>
          <p:cNvSpPr>
            <a:spLocks noChangeShapeType="1"/>
          </p:cNvSpPr>
          <p:nvPr/>
        </p:nvSpPr>
        <p:spPr bwMode="auto">
          <a:xfrm>
            <a:off x="2969419" y="4421982"/>
            <a:ext cx="0" cy="41672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4" name="Line 467"/>
          <p:cNvSpPr>
            <a:spLocks noChangeShapeType="1"/>
          </p:cNvSpPr>
          <p:nvPr/>
        </p:nvSpPr>
        <p:spPr bwMode="auto">
          <a:xfrm flipH="1">
            <a:off x="2947988" y="4421981"/>
            <a:ext cx="21431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5" name="Line 468"/>
          <p:cNvSpPr>
            <a:spLocks noChangeShapeType="1"/>
          </p:cNvSpPr>
          <p:nvPr/>
        </p:nvSpPr>
        <p:spPr bwMode="auto">
          <a:xfrm>
            <a:off x="2969419" y="4421981"/>
            <a:ext cx="21431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6" name="Line 469"/>
          <p:cNvSpPr>
            <a:spLocks noChangeShapeType="1"/>
          </p:cNvSpPr>
          <p:nvPr/>
        </p:nvSpPr>
        <p:spPr bwMode="auto">
          <a:xfrm flipV="1">
            <a:off x="3089673" y="4531519"/>
            <a:ext cx="2381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7" name="Line 470"/>
          <p:cNvSpPr>
            <a:spLocks noChangeShapeType="1"/>
          </p:cNvSpPr>
          <p:nvPr/>
        </p:nvSpPr>
        <p:spPr bwMode="auto">
          <a:xfrm>
            <a:off x="3089673" y="4572000"/>
            <a:ext cx="2381" cy="4286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8" name="Line 471"/>
          <p:cNvSpPr>
            <a:spLocks noChangeShapeType="1"/>
          </p:cNvSpPr>
          <p:nvPr/>
        </p:nvSpPr>
        <p:spPr bwMode="auto">
          <a:xfrm flipH="1">
            <a:off x="3068242" y="4572000"/>
            <a:ext cx="21431" cy="11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29" name="Line 472"/>
          <p:cNvSpPr>
            <a:spLocks noChangeShapeType="1"/>
          </p:cNvSpPr>
          <p:nvPr/>
        </p:nvSpPr>
        <p:spPr bwMode="auto">
          <a:xfrm>
            <a:off x="3089673" y="4572000"/>
            <a:ext cx="21431" cy="119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0" name="Freeform 473"/>
          <p:cNvSpPr>
            <a:spLocks/>
          </p:cNvSpPr>
          <p:nvPr/>
        </p:nvSpPr>
        <p:spPr bwMode="auto">
          <a:xfrm>
            <a:off x="4049316" y="3923110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31" name="Line 474"/>
          <p:cNvSpPr>
            <a:spLocks noChangeShapeType="1"/>
          </p:cNvSpPr>
          <p:nvPr/>
        </p:nvSpPr>
        <p:spPr bwMode="auto">
          <a:xfrm flipV="1">
            <a:off x="3309938" y="4477942"/>
            <a:ext cx="0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2" name="Line 475"/>
          <p:cNvSpPr>
            <a:spLocks noChangeShapeType="1"/>
          </p:cNvSpPr>
          <p:nvPr/>
        </p:nvSpPr>
        <p:spPr bwMode="auto">
          <a:xfrm>
            <a:off x="3309938" y="4518423"/>
            <a:ext cx="0" cy="44053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3" name="Line 476"/>
          <p:cNvSpPr>
            <a:spLocks noChangeShapeType="1"/>
          </p:cNvSpPr>
          <p:nvPr/>
        </p:nvSpPr>
        <p:spPr bwMode="auto">
          <a:xfrm flipH="1">
            <a:off x="3290888" y="4518423"/>
            <a:ext cx="19050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4" name="Line 477"/>
          <p:cNvSpPr>
            <a:spLocks noChangeShapeType="1"/>
          </p:cNvSpPr>
          <p:nvPr/>
        </p:nvSpPr>
        <p:spPr bwMode="auto">
          <a:xfrm>
            <a:off x="3309937" y="4518423"/>
            <a:ext cx="23813" cy="23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5" name="Line 478"/>
          <p:cNvSpPr>
            <a:spLocks noChangeShapeType="1"/>
          </p:cNvSpPr>
          <p:nvPr/>
        </p:nvSpPr>
        <p:spPr bwMode="auto">
          <a:xfrm flipV="1">
            <a:off x="3717131" y="4585098"/>
            <a:ext cx="0" cy="3929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6" name="Line 479"/>
          <p:cNvSpPr>
            <a:spLocks noChangeShapeType="1"/>
          </p:cNvSpPr>
          <p:nvPr/>
        </p:nvSpPr>
        <p:spPr bwMode="auto">
          <a:xfrm>
            <a:off x="3720704" y="4624388"/>
            <a:ext cx="2381" cy="4048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7" name="Line 480"/>
          <p:cNvSpPr>
            <a:spLocks noChangeShapeType="1"/>
          </p:cNvSpPr>
          <p:nvPr/>
        </p:nvSpPr>
        <p:spPr bwMode="auto">
          <a:xfrm flipH="1">
            <a:off x="3692129" y="4624388"/>
            <a:ext cx="28575" cy="21431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8" name="Line 481"/>
          <p:cNvSpPr>
            <a:spLocks noChangeShapeType="1"/>
          </p:cNvSpPr>
          <p:nvPr/>
        </p:nvSpPr>
        <p:spPr bwMode="auto">
          <a:xfrm>
            <a:off x="3720703" y="4624388"/>
            <a:ext cx="22622" cy="0"/>
          </a:xfrm>
          <a:prstGeom prst="line">
            <a:avLst/>
          </a:prstGeom>
          <a:noFill/>
          <a:ln w="174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39" name="Line 482"/>
          <p:cNvSpPr>
            <a:spLocks noChangeShapeType="1"/>
          </p:cNvSpPr>
          <p:nvPr/>
        </p:nvSpPr>
        <p:spPr bwMode="auto">
          <a:xfrm>
            <a:off x="4491038" y="4317207"/>
            <a:ext cx="457200" cy="22741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0" name="Line 483"/>
          <p:cNvSpPr>
            <a:spLocks noChangeShapeType="1"/>
          </p:cNvSpPr>
          <p:nvPr/>
        </p:nvSpPr>
        <p:spPr bwMode="auto">
          <a:xfrm flipV="1">
            <a:off x="4948238" y="4383881"/>
            <a:ext cx="744141" cy="157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1" name="Line 484"/>
          <p:cNvSpPr>
            <a:spLocks noChangeShapeType="1"/>
          </p:cNvSpPr>
          <p:nvPr/>
        </p:nvSpPr>
        <p:spPr bwMode="auto">
          <a:xfrm flipV="1">
            <a:off x="6318647" y="4007644"/>
            <a:ext cx="456009" cy="12144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2" name="Line 485"/>
          <p:cNvSpPr>
            <a:spLocks noChangeShapeType="1"/>
          </p:cNvSpPr>
          <p:nvPr/>
        </p:nvSpPr>
        <p:spPr bwMode="auto">
          <a:xfrm>
            <a:off x="4482703" y="4235054"/>
            <a:ext cx="423863" cy="559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46543" name="Freeform 486"/>
          <p:cNvSpPr>
            <a:spLocks/>
          </p:cNvSpPr>
          <p:nvPr/>
        </p:nvSpPr>
        <p:spPr bwMode="auto">
          <a:xfrm>
            <a:off x="4882754" y="4248150"/>
            <a:ext cx="36909" cy="6310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44" name="Line 487"/>
          <p:cNvSpPr>
            <a:spLocks noChangeShapeType="1"/>
          </p:cNvSpPr>
          <p:nvPr/>
        </p:nvSpPr>
        <p:spPr bwMode="auto">
          <a:xfrm flipV="1">
            <a:off x="4064794" y="3075385"/>
            <a:ext cx="400050" cy="895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5" name="Freeform 488"/>
          <p:cNvSpPr>
            <a:spLocks/>
          </p:cNvSpPr>
          <p:nvPr/>
        </p:nvSpPr>
        <p:spPr bwMode="auto">
          <a:xfrm>
            <a:off x="4446985" y="3043238"/>
            <a:ext cx="32147" cy="6429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46" name="Line 489"/>
          <p:cNvSpPr>
            <a:spLocks noChangeShapeType="1"/>
          </p:cNvSpPr>
          <p:nvPr/>
        </p:nvSpPr>
        <p:spPr bwMode="auto">
          <a:xfrm flipV="1">
            <a:off x="3283744" y="3443287"/>
            <a:ext cx="837010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47" name="Rectangle 490"/>
          <p:cNvSpPr>
            <a:spLocks noChangeArrowheads="1"/>
          </p:cNvSpPr>
          <p:nvPr/>
        </p:nvSpPr>
        <p:spPr bwMode="auto">
          <a:xfrm>
            <a:off x="4096941" y="3406379"/>
            <a:ext cx="35719" cy="69056"/>
          </a:xfrm>
          <a:prstGeom prst="rect">
            <a:avLst/>
          </a:prstGeom>
          <a:solidFill>
            <a:srgbClr val="0080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48" name="Rectangle 491"/>
          <p:cNvSpPr>
            <a:spLocks noChangeArrowheads="1"/>
          </p:cNvSpPr>
          <p:nvPr/>
        </p:nvSpPr>
        <p:spPr bwMode="auto">
          <a:xfrm>
            <a:off x="4092178" y="3403998"/>
            <a:ext cx="41672" cy="77390"/>
          </a:xfrm>
          <a:prstGeom prst="rect">
            <a:avLst/>
          </a:prstGeom>
          <a:solidFill>
            <a:srgbClr val="008040"/>
          </a:solidFill>
          <a:ln w="17463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49" name="Line 492"/>
          <p:cNvSpPr>
            <a:spLocks noChangeShapeType="1"/>
          </p:cNvSpPr>
          <p:nvPr/>
        </p:nvSpPr>
        <p:spPr bwMode="auto">
          <a:xfrm>
            <a:off x="4554141" y="3429000"/>
            <a:ext cx="409575" cy="452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50" name="Rectangle 493"/>
          <p:cNvSpPr>
            <a:spLocks noChangeArrowheads="1"/>
          </p:cNvSpPr>
          <p:nvPr/>
        </p:nvSpPr>
        <p:spPr bwMode="auto">
          <a:xfrm>
            <a:off x="4939904" y="3846910"/>
            <a:ext cx="36909" cy="6786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en-US" sz="1800">
              <a:latin typeface="Arial" charset="0"/>
              <a:cs typeface="Arial" charset="0"/>
            </a:endParaRPr>
          </a:p>
        </p:txBody>
      </p:sp>
      <p:grpSp>
        <p:nvGrpSpPr>
          <p:cNvPr id="46551" name="Group 494"/>
          <p:cNvGrpSpPr>
            <a:grpSpLocks/>
          </p:cNvGrpSpPr>
          <p:nvPr/>
        </p:nvGrpSpPr>
        <p:grpSpPr bwMode="auto">
          <a:xfrm>
            <a:off x="4476750" y="4314826"/>
            <a:ext cx="53579" cy="32147"/>
            <a:chOff x="3918" y="2947"/>
            <a:chExt cx="66" cy="26"/>
          </a:xfrm>
        </p:grpSpPr>
        <p:sp>
          <p:nvSpPr>
            <p:cNvPr id="46645" name="Rectangle 495"/>
            <p:cNvSpPr>
              <a:spLocks noChangeArrowheads="1"/>
            </p:cNvSpPr>
            <p:nvPr/>
          </p:nvSpPr>
          <p:spPr bwMode="auto">
            <a:xfrm>
              <a:off x="3921" y="2956"/>
              <a:ext cx="60" cy="17"/>
            </a:xfrm>
            <a:prstGeom prst="rect">
              <a:avLst/>
            </a:prstGeom>
            <a:solidFill>
              <a:srgbClr val="B9DC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46646" name="Rectangle 496"/>
            <p:cNvSpPr>
              <a:spLocks noChangeArrowheads="1"/>
            </p:cNvSpPr>
            <p:nvPr/>
          </p:nvSpPr>
          <p:spPr bwMode="auto">
            <a:xfrm>
              <a:off x="3918" y="2947"/>
              <a:ext cx="66" cy="24"/>
            </a:xfrm>
            <a:prstGeom prst="rect">
              <a:avLst/>
            </a:prstGeom>
            <a:solidFill>
              <a:srgbClr val="B9DC50"/>
            </a:solidFill>
            <a:ln w="1746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grpSp>
        <p:nvGrpSpPr>
          <p:cNvPr id="46552" name="Group 497"/>
          <p:cNvGrpSpPr>
            <a:grpSpLocks/>
          </p:cNvGrpSpPr>
          <p:nvPr/>
        </p:nvGrpSpPr>
        <p:grpSpPr bwMode="auto">
          <a:xfrm>
            <a:off x="4906566" y="4531519"/>
            <a:ext cx="54769" cy="32147"/>
            <a:chOff x="3918" y="2947"/>
            <a:chExt cx="66" cy="26"/>
          </a:xfrm>
        </p:grpSpPr>
        <p:sp>
          <p:nvSpPr>
            <p:cNvPr id="46643" name="Rectangle 498"/>
            <p:cNvSpPr>
              <a:spLocks noChangeArrowheads="1"/>
            </p:cNvSpPr>
            <p:nvPr/>
          </p:nvSpPr>
          <p:spPr bwMode="auto">
            <a:xfrm>
              <a:off x="3921" y="2956"/>
              <a:ext cx="60" cy="17"/>
            </a:xfrm>
            <a:prstGeom prst="rect">
              <a:avLst/>
            </a:prstGeom>
            <a:solidFill>
              <a:srgbClr val="B9DC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46644" name="Rectangle 499"/>
            <p:cNvSpPr>
              <a:spLocks noChangeArrowheads="1"/>
            </p:cNvSpPr>
            <p:nvPr/>
          </p:nvSpPr>
          <p:spPr bwMode="auto">
            <a:xfrm>
              <a:off x="3918" y="2947"/>
              <a:ext cx="66" cy="24"/>
            </a:xfrm>
            <a:prstGeom prst="rect">
              <a:avLst/>
            </a:prstGeom>
            <a:solidFill>
              <a:srgbClr val="B9DC50"/>
            </a:solidFill>
            <a:ln w="1746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sp>
        <p:nvSpPr>
          <p:cNvPr id="46553" name="Oval 500"/>
          <p:cNvSpPr>
            <a:spLocks noChangeArrowheads="1"/>
          </p:cNvSpPr>
          <p:nvPr/>
        </p:nvSpPr>
        <p:spPr bwMode="auto">
          <a:xfrm>
            <a:off x="6038850" y="3668316"/>
            <a:ext cx="2976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54" name="Oval 501"/>
          <p:cNvSpPr>
            <a:spLocks noChangeArrowheads="1"/>
          </p:cNvSpPr>
          <p:nvPr/>
        </p:nvSpPr>
        <p:spPr bwMode="auto">
          <a:xfrm>
            <a:off x="6036469" y="3663554"/>
            <a:ext cx="34529" cy="6548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55" name="Oval 502"/>
          <p:cNvSpPr>
            <a:spLocks noChangeArrowheads="1"/>
          </p:cNvSpPr>
          <p:nvPr/>
        </p:nvSpPr>
        <p:spPr bwMode="auto">
          <a:xfrm>
            <a:off x="6727032" y="3982641"/>
            <a:ext cx="3095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56" name="Oval 503"/>
          <p:cNvSpPr>
            <a:spLocks noChangeArrowheads="1"/>
          </p:cNvSpPr>
          <p:nvPr/>
        </p:nvSpPr>
        <p:spPr bwMode="auto">
          <a:xfrm>
            <a:off x="6724650" y="3979069"/>
            <a:ext cx="34529" cy="6310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57" name="Line 504"/>
          <p:cNvSpPr>
            <a:spLocks noChangeShapeType="1"/>
          </p:cNvSpPr>
          <p:nvPr/>
        </p:nvSpPr>
        <p:spPr bwMode="auto">
          <a:xfrm flipV="1">
            <a:off x="6971110" y="4686301"/>
            <a:ext cx="0" cy="40481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58" name="Rectangle 505"/>
          <p:cNvSpPr>
            <a:spLocks noChangeArrowheads="1"/>
          </p:cNvSpPr>
          <p:nvPr/>
        </p:nvSpPr>
        <p:spPr bwMode="auto">
          <a:xfrm>
            <a:off x="6913960" y="4741069"/>
            <a:ext cx="3667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70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59" name="Line 506"/>
          <p:cNvSpPr>
            <a:spLocks noChangeShapeType="1"/>
          </p:cNvSpPr>
          <p:nvPr/>
        </p:nvSpPr>
        <p:spPr bwMode="auto">
          <a:xfrm>
            <a:off x="6388894" y="4474369"/>
            <a:ext cx="86558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46560" name="Group 507"/>
          <p:cNvGrpSpPr>
            <a:grpSpLocks/>
          </p:cNvGrpSpPr>
          <p:nvPr/>
        </p:nvGrpSpPr>
        <p:grpSpPr bwMode="auto">
          <a:xfrm>
            <a:off x="6767513" y="4444604"/>
            <a:ext cx="36910" cy="64294"/>
            <a:chOff x="5890" y="3004"/>
            <a:chExt cx="44" cy="54"/>
          </a:xfrm>
        </p:grpSpPr>
        <p:sp>
          <p:nvSpPr>
            <p:cNvPr id="46637" name="Line 508"/>
            <p:cNvSpPr>
              <a:spLocks noChangeShapeType="1"/>
            </p:cNvSpPr>
            <p:nvPr/>
          </p:nvSpPr>
          <p:spPr bwMode="auto">
            <a:xfrm flipH="1" flipV="1">
              <a:off x="5890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8" name="Line 509"/>
            <p:cNvSpPr>
              <a:spLocks noChangeShapeType="1"/>
            </p:cNvSpPr>
            <p:nvPr/>
          </p:nvSpPr>
          <p:spPr bwMode="auto">
            <a:xfrm>
              <a:off x="5912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9" name="Line 510"/>
            <p:cNvSpPr>
              <a:spLocks noChangeShapeType="1"/>
            </p:cNvSpPr>
            <p:nvPr/>
          </p:nvSpPr>
          <p:spPr bwMode="auto">
            <a:xfrm flipH="1">
              <a:off x="5890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0" name="Line 511"/>
            <p:cNvSpPr>
              <a:spLocks noChangeShapeType="1"/>
            </p:cNvSpPr>
            <p:nvPr/>
          </p:nvSpPr>
          <p:spPr bwMode="auto">
            <a:xfrm flipV="1">
              <a:off x="5912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1" name="Line 512"/>
            <p:cNvSpPr>
              <a:spLocks noChangeShapeType="1"/>
            </p:cNvSpPr>
            <p:nvPr/>
          </p:nvSpPr>
          <p:spPr bwMode="auto">
            <a:xfrm flipV="1">
              <a:off x="5912" y="3004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42" name="Line 513"/>
            <p:cNvSpPr>
              <a:spLocks noChangeShapeType="1"/>
            </p:cNvSpPr>
            <p:nvPr/>
          </p:nvSpPr>
          <p:spPr bwMode="auto">
            <a:xfrm>
              <a:off x="5912" y="3031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561" name="Line 514"/>
          <p:cNvSpPr>
            <a:spLocks noChangeShapeType="1"/>
          </p:cNvSpPr>
          <p:nvPr/>
        </p:nvSpPr>
        <p:spPr bwMode="auto">
          <a:xfrm>
            <a:off x="6755607" y="4005263"/>
            <a:ext cx="332185" cy="5596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62" name="Oval 515"/>
          <p:cNvSpPr>
            <a:spLocks noChangeArrowheads="1"/>
          </p:cNvSpPr>
          <p:nvPr/>
        </p:nvSpPr>
        <p:spPr bwMode="auto">
          <a:xfrm>
            <a:off x="7065169" y="4031457"/>
            <a:ext cx="29766" cy="5596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63" name="Oval 516"/>
          <p:cNvSpPr>
            <a:spLocks noChangeArrowheads="1"/>
          </p:cNvSpPr>
          <p:nvPr/>
        </p:nvSpPr>
        <p:spPr bwMode="auto">
          <a:xfrm>
            <a:off x="7062787" y="4026694"/>
            <a:ext cx="33338" cy="6429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grpSp>
        <p:nvGrpSpPr>
          <p:cNvPr id="46564" name="Group 517"/>
          <p:cNvGrpSpPr>
            <a:grpSpLocks/>
          </p:cNvGrpSpPr>
          <p:nvPr/>
        </p:nvGrpSpPr>
        <p:grpSpPr bwMode="auto">
          <a:xfrm>
            <a:off x="7239000" y="4441031"/>
            <a:ext cx="35719" cy="63104"/>
            <a:chOff x="5890" y="3004"/>
            <a:chExt cx="44" cy="54"/>
          </a:xfrm>
        </p:grpSpPr>
        <p:sp>
          <p:nvSpPr>
            <p:cNvPr id="46631" name="Line 518"/>
            <p:cNvSpPr>
              <a:spLocks noChangeShapeType="1"/>
            </p:cNvSpPr>
            <p:nvPr/>
          </p:nvSpPr>
          <p:spPr bwMode="auto">
            <a:xfrm flipH="1" flipV="1">
              <a:off x="5890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2" name="Line 519"/>
            <p:cNvSpPr>
              <a:spLocks noChangeShapeType="1"/>
            </p:cNvSpPr>
            <p:nvPr/>
          </p:nvSpPr>
          <p:spPr bwMode="auto">
            <a:xfrm>
              <a:off x="5912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3" name="Line 520"/>
            <p:cNvSpPr>
              <a:spLocks noChangeShapeType="1"/>
            </p:cNvSpPr>
            <p:nvPr/>
          </p:nvSpPr>
          <p:spPr bwMode="auto">
            <a:xfrm flipH="1">
              <a:off x="5890" y="3031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4" name="Line 521"/>
            <p:cNvSpPr>
              <a:spLocks noChangeShapeType="1"/>
            </p:cNvSpPr>
            <p:nvPr/>
          </p:nvSpPr>
          <p:spPr bwMode="auto">
            <a:xfrm flipV="1">
              <a:off x="5912" y="3004"/>
              <a:ext cx="22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5" name="Line 522"/>
            <p:cNvSpPr>
              <a:spLocks noChangeShapeType="1"/>
            </p:cNvSpPr>
            <p:nvPr/>
          </p:nvSpPr>
          <p:spPr bwMode="auto">
            <a:xfrm flipV="1">
              <a:off x="5912" y="3004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36" name="Line 523"/>
            <p:cNvSpPr>
              <a:spLocks noChangeShapeType="1"/>
            </p:cNvSpPr>
            <p:nvPr/>
          </p:nvSpPr>
          <p:spPr bwMode="auto">
            <a:xfrm>
              <a:off x="5912" y="3031"/>
              <a:ext cx="1" cy="27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565" name="Line 524"/>
          <p:cNvSpPr>
            <a:spLocks noChangeShapeType="1"/>
          </p:cNvSpPr>
          <p:nvPr/>
        </p:nvSpPr>
        <p:spPr bwMode="auto">
          <a:xfrm>
            <a:off x="1803798" y="2557463"/>
            <a:ext cx="88106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566" name="Line 525"/>
          <p:cNvSpPr>
            <a:spLocks noChangeShapeType="1"/>
          </p:cNvSpPr>
          <p:nvPr/>
        </p:nvSpPr>
        <p:spPr bwMode="auto">
          <a:xfrm>
            <a:off x="1828800" y="3165872"/>
            <a:ext cx="90488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567" name="Line 526"/>
          <p:cNvSpPr>
            <a:spLocks noChangeShapeType="1"/>
          </p:cNvSpPr>
          <p:nvPr/>
        </p:nvSpPr>
        <p:spPr bwMode="auto">
          <a:xfrm>
            <a:off x="1810941" y="3761185"/>
            <a:ext cx="89297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568" name="Line 527"/>
          <p:cNvSpPr>
            <a:spLocks noChangeShapeType="1"/>
          </p:cNvSpPr>
          <p:nvPr/>
        </p:nvSpPr>
        <p:spPr bwMode="auto">
          <a:xfrm>
            <a:off x="1803798" y="4386263"/>
            <a:ext cx="881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6569" name="Line 528"/>
          <p:cNvSpPr>
            <a:spLocks noChangeShapeType="1"/>
          </p:cNvSpPr>
          <p:nvPr/>
        </p:nvSpPr>
        <p:spPr bwMode="auto">
          <a:xfrm>
            <a:off x="5655469" y="4404122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46570" name="Group 529"/>
          <p:cNvGrpSpPr>
            <a:grpSpLocks/>
          </p:cNvGrpSpPr>
          <p:nvPr/>
        </p:nvGrpSpPr>
        <p:grpSpPr bwMode="auto">
          <a:xfrm>
            <a:off x="5662612" y="4389835"/>
            <a:ext cx="53579" cy="32147"/>
            <a:chOff x="3918" y="2947"/>
            <a:chExt cx="66" cy="26"/>
          </a:xfrm>
        </p:grpSpPr>
        <p:sp>
          <p:nvSpPr>
            <p:cNvPr id="46629" name="Rectangle 530"/>
            <p:cNvSpPr>
              <a:spLocks noChangeArrowheads="1"/>
            </p:cNvSpPr>
            <p:nvPr/>
          </p:nvSpPr>
          <p:spPr bwMode="auto">
            <a:xfrm>
              <a:off x="3921" y="2956"/>
              <a:ext cx="60" cy="17"/>
            </a:xfrm>
            <a:prstGeom prst="rect">
              <a:avLst/>
            </a:prstGeom>
            <a:solidFill>
              <a:srgbClr val="B9DC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46630" name="Rectangle 531"/>
            <p:cNvSpPr>
              <a:spLocks noChangeArrowheads="1"/>
            </p:cNvSpPr>
            <p:nvPr/>
          </p:nvSpPr>
          <p:spPr bwMode="auto">
            <a:xfrm>
              <a:off x="3918" y="2947"/>
              <a:ext cx="66" cy="24"/>
            </a:xfrm>
            <a:prstGeom prst="rect">
              <a:avLst/>
            </a:prstGeom>
            <a:solidFill>
              <a:srgbClr val="B9DC50"/>
            </a:solidFill>
            <a:ln w="1746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grpSp>
        <p:nvGrpSpPr>
          <p:cNvPr id="46571" name="Group 532"/>
          <p:cNvGrpSpPr>
            <a:grpSpLocks/>
          </p:cNvGrpSpPr>
          <p:nvPr/>
        </p:nvGrpSpPr>
        <p:grpSpPr bwMode="auto">
          <a:xfrm>
            <a:off x="6271023" y="4375547"/>
            <a:ext cx="53578" cy="32147"/>
            <a:chOff x="3918" y="2947"/>
            <a:chExt cx="66" cy="26"/>
          </a:xfrm>
        </p:grpSpPr>
        <p:sp>
          <p:nvSpPr>
            <p:cNvPr id="46627" name="Rectangle 533"/>
            <p:cNvSpPr>
              <a:spLocks noChangeArrowheads="1"/>
            </p:cNvSpPr>
            <p:nvPr/>
          </p:nvSpPr>
          <p:spPr bwMode="auto">
            <a:xfrm>
              <a:off x="3921" y="2956"/>
              <a:ext cx="60" cy="17"/>
            </a:xfrm>
            <a:prstGeom prst="rect">
              <a:avLst/>
            </a:prstGeom>
            <a:solidFill>
              <a:srgbClr val="B9DC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46628" name="Rectangle 534"/>
            <p:cNvSpPr>
              <a:spLocks noChangeArrowheads="1"/>
            </p:cNvSpPr>
            <p:nvPr/>
          </p:nvSpPr>
          <p:spPr bwMode="auto">
            <a:xfrm>
              <a:off x="3918" y="2947"/>
              <a:ext cx="66" cy="24"/>
            </a:xfrm>
            <a:prstGeom prst="rect">
              <a:avLst/>
            </a:prstGeom>
            <a:solidFill>
              <a:srgbClr val="B9DC50"/>
            </a:solidFill>
            <a:ln w="17463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</p:grpSp>
      <p:sp>
        <p:nvSpPr>
          <p:cNvPr id="46572" name="Line 535"/>
          <p:cNvSpPr>
            <a:spLocks noChangeShapeType="1"/>
          </p:cNvSpPr>
          <p:nvPr/>
        </p:nvSpPr>
        <p:spPr bwMode="auto">
          <a:xfrm flipV="1">
            <a:off x="4899422" y="4242198"/>
            <a:ext cx="485775" cy="535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46573" name="Freeform 536"/>
          <p:cNvSpPr>
            <a:spLocks/>
          </p:cNvSpPr>
          <p:nvPr/>
        </p:nvSpPr>
        <p:spPr bwMode="auto">
          <a:xfrm>
            <a:off x="5356623" y="4213623"/>
            <a:ext cx="35719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rgbClr val="00408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74" name="Line 537"/>
          <p:cNvSpPr>
            <a:spLocks noChangeShapeType="1"/>
          </p:cNvSpPr>
          <p:nvPr/>
        </p:nvSpPr>
        <p:spPr bwMode="auto">
          <a:xfrm>
            <a:off x="5385197" y="4242197"/>
            <a:ext cx="2702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1800"/>
          </a:p>
        </p:txBody>
      </p:sp>
      <p:sp>
        <p:nvSpPr>
          <p:cNvPr id="46575" name="Freeform 538"/>
          <p:cNvSpPr>
            <a:spLocks/>
          </p:cNvSpPr>
          <p:nvPr/>
        </p:nvSpPr>
        <p:spPr bwMode="auto">
          <a:xfrm>
            <a:off x="5625704" y="4201716"/>
            <a:ext cx="36909" cy="63103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2147483647 w 44"/>
              <a:gd name="T5" fmla="*/ 2147483647 h 55"/>
              <a:gd name="T6" fmla="*/ 0 w 44"/>
              <a:gd name="T7" fmla="*/ 2147483647 h 55"/>
              <a:gd name="T8" fmla="*/ 2147483647 w 44"/>
              <a:gd name="T9" fmla="*/ 0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"/>
              <a:gd name="T16" fmla="*/ 0 h 55"/>
              <a:gd name="T17" fmla="*/ 44 w 44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" h="55">
                <a:moveTo>
                  <a:pt x="22" y="0"/>
                </a:moveTo>
                <a:lnTo>
                  <a:pt x="44" y="27"/>
                </a:lnTo>
                <a:lnTo>
                  <a:pt x="22" y="55"/>
                </a:lnTo>
                <a:lnTo>
                  <a:pt x="0" y="27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76" name="Line 539"/>
          <p:cNvSpPr>
            <a:spLocks noChangeShapeType="1"/>
          </p:cNvSpPr>
          <p:nvPr/>
        </p:nvSpPr>
        <p:spPr bwMode="auto">
          <a:xfrm flipV="1">
            <a:off x="4945856" y="3600451"/>
            <a:ext cx="539354" cy="2702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77" name="Rectangle 540"/>
          <p:cNvSpPr>
            <a:spLocks noChangeArrowheads="1"/>
          </p:cNvSpPr>
          <p:nvPr/>
        </p:nvSpPr>
        <p:spPr bwMode="auto">
          <a:xfrm>
            <a:off x="5454254" y="3576638"/>
            <a:ext cx="35719" cy="69056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78" name="Rectangle 541"/>
          <p:cNvSpPr>
            <a:spLocks noChangeArrowheads="1"/>
          </p:cNvSpPr>
          <p:nvPr/>
        </p:nvSpPr>
        <p:spPr bwMode="auto">
          <a:xfrm>
            <a:off x="5453063" y="3573066"/>
            <a:ext cx="39291" cy="75009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79" name="Line 542"/>
          <p:cNvSpPr>
            <a:spLocks noChangeShapeType="1"/>
          </p:cNvSpPr>
          <p:nvPr/>
        </p:nvSpPr>
        <p:spPr bwMode="auto">
          <a:xfrm>
            <a:off x="4452937" y="3071812"/>
            <a:ext cx="500063" cy="414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80" name="Rectangle 543"/>
          <p:cNvSpPr>
            <a:spLocks noChangeArrowheads="1"/>
          </p:cNvSpPr>
          <p:nvPr/>
        </p:nvSpPr>
        <p:spPr bwMode="auto">
          <a:xfrm>
            <a:off x="7586663" y="4731544"/>
            <a:ext cx="178594" cy="15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80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81" name="Rectangle 544"/>
          <p:cNvSpPr>
            <a:spLocks noChangeArrowheads="1"/>
          </p:cNvSpPr>
          <p:nvPr/>
        </p:nvSpPr>
        <p:spPr bwMode="auto">
          <a:xfrm>
            <a:off x="1485900" y="1931194"/>
            <a:ext cx="280988" cy="11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/>
            <a:r>
              <a:rPr lang="en-US" sz="900" b="1">
                <a:solidFill>
                  <a:srgbClr val="000000"/>
                </a:solidFill>
                <a:latin typeface="Arial" charset="0"/>
                <a:cs typeface="Arial" charset="0"/>
              </a:rPr>
              <a:t>9000</a:t>
            </a:r>
            <a:endParaRPr lang="fr-FR" sz="900">
              <a:latin typeface="Arial" charset="0"/>
              <a:cs typeface="Arial" charset="0"/>
            </a:endParaRPr>
          </a:p>
        </p:txBody>
      </p:sp>
      <p:sp>
        <p:nvSpPr>
          <p:cNvPr id="46582" name="Line 545"/>
          <p:cNvSpPr>
            <a:spLocks noChangeShapeType="1"/>
          </p:cNvSpPr>
          <p:nvPr/>
        </p:nvSpPr>
        <p:spPr bwMode="auto">
          <a:xfrm>
            <a:off x="7059216" y="4055269"/>
            <a:ext cx="4857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83" name="Oval 546"/>
          <p:cNvSpPr>
            <a:spLocks noChangeArrowheads="1"/>
          </p:cNvSpPr>
          <p:nvPr/>
        </p:nvSpPr>
        <p:spPr bwMode="auto">
          <a:xfrm>
            <a:off x="7518798" y="4018360"/>
            <a:ext cx="30956" cy="571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84" name="Oval 547"/>
          <p:cNvSpPr>
            <a:spLocks noChangeArrowheads="1"/>
          </p:cNvSpPr>
          <p:nvPr/>
        </p:nvSpPr>
        <p:spPr bwMode="auto">
          <a:xfrm>
            <a:off x="7516416" y="4014787"/>
            <a:ext cx="34528" cy="63104"/>
          </a:xfrm>
          <a:prstGeom prst="ellipse">
            <a:avLst/>
          </a:prstGeom>
          <a:solidFill>
            <a:srgbClr val="993300"/>
          </a:solidFill>
          <a:ln w="1746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85" name="Line 548"/>
          <p:cNvSpPr>
            <a:spLocks noChangeShapeType="1"/>
          </p:cNvSpPr>
          <p:nvPr/>
        </p:nvSpPr>
        <p:spPr bwMode="auto">
          <a:xfrm>
            <a:off x="4938713" y="3471863"/>
            <a:ext cx="391716" cy="4833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86" name="Freeform 549"/>
          <p:cNvSpPr>
            <a:spLocks/>
          </p:cNvSpPr>
          <p:nvPr/>
        </p:nvSpPr>
        <p:spPr bwMode="auto">
          <a:xfrm>
            <a:off x="5301854" y="3899297"/>
            <a:ext cx="36909" cy="65484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87" name="Freeform 550"/>
          <p:cNvSpPr>
            <a:spLocks/>
          </p:cNvSpPr>
          <p:nvPr/>
        </p:nvSpPr>
        <p:spPr bwMode="auto">
          <a:xfrm>
            <a:off x="4916091" y="3417094"/>
            <a:ext cx="36909" cy="65485"/>
          </a:xfrm>
          <a:custGeom>
            <a:avLst/>
            <a:gdLst>
              <a:gd name="T0" fmla="*/ 2147483647 w 44"/>
              <a:gd name="T1" fmla="*/ 0 h 55"/>
              <a:gd name="T2" fmla="*/ 2147483647 w 44"/>
              <a:gd name="T3" fmla="*/ 2147483647 h 55"/>
              <a:gd name="T4" fmla="*/ 0 w 44"/>
              <a:gd name="T5" fmla="*/ 2147483647 h 55"/>
              <a:gd name="T6" fmla="*/ 2147483647 w 44"/>
              <a:gd name="T7" fmla="*/ 0 h 55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55"/>
              <a:gd name="T14" fmla="*/ 44 w 44"/>
              <a:gd name="T15" fmla="*/ 55 h 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55">
                <a:moveTo>
                  <a:pt x="22" y="0"/>
                </a:moveTo>
                <a:lnTo>
                  <a:pt x="44" y="55"/>
                </a:lnTo>
                <a:lnTo>
                  <a:pt x="0" y="55"/>
                </a:lnTo>
                <a:lnTo>
                  <a:pt x="22" y="0"/>
                </a:lnTo>
                <a:close/>
              </a:path>
            </a:pathLst>
          </a:custGeom>
          <a:solidFill>
            <a:srgbClr val="9933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6588" name="Line 551"/>
          <p:cNvSpPr>
            <a:spLocks noChangeShapeType="1"/>
          </p:cNvSpPr>
          <p:nvPr/>
        </p:nvSpPr>
        <p:spPr bwMode="auto">
          <a:xfrm>
            <a:off x="5480448" y="3620691"/>
            <a:ext cx="282178" cy="2738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89" name="Rectangle 552"/>
          <p:cNvSpPr>
            <a:spLocks noChangeArrowheads="1"/>
          </p:cNvSpPr>
          <p:nvPr/>
        </p:nvSpPr>
        <p:spPr bwMode="auto">
          <a:xfrm>
            <a:off x="5730479" y="3600450"/>
            <a:ext cx="39290" cy="7501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46590" name="Freeform 553"/>
          <p:cNvSpPr>
            <a:spLocks/>
          </p:cNvSpPr>
          <p:nvPr/>
        </p:nvSpPr>
        <p:spPr bwMode="auto">
          <a:xfrm>
            <a:off x="1809751" y="1918098"/>
            <a:ext cx="5879306" cy="2482453"/>
          </a:xfrm>
          <a:custGeom>
            <a:avLst/>
            <a:gdLst>
              <a:gd name="T0" fmla="*/ 2147483647 w 4938"/>
              <a:gd name="T1" fmla="*/ 0 h 2085"/>
              <a:gd name="T2" fmla="*/ 2147483647 w 4938"/>
              <a:gd name="T3" fmla="*/ 2147483647 h 2085"/>
              <a:gd name="T4" fmla="*/ 2147483647 w 4938"/>
              <a:gd name="T5" fmla="*/ 2147483647 h 2085"/>
              <a:gd name="T6" fmla="*/ 2147483647 w 4938"/>
              <a:gd name="T7" fmla="*/ 2147483647 h 2085"/>
              <a:gd name="T8" fmla="*/ 2147483647 w 4938"/>
              <a:gd name="T9" fmla="*/ 2147483647 h 2085"/>
              <a:gd name="T10" fmla="*/ 2147483647 w 4938"/>
              <a:gd name="T11" fmla="*/ 2147483647 h 2085"/>
              <a:gd name="T12" fmla="*/ 2147483647 w 4938"/>
              <a:gd name="T13" fmla="*/ 2147483647 h 2085"/>
              <a:gd name="T14" fmla="*/ 0 w 4938"/>
              <a:gd name="T15" fmla="*/ 2147483647 h 2085"/>
              <a:gd name="T16" fmla="*/ 2147483647 w 4938"/>
              <a:gd name="T17" fmla="*/ 0 h 20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938"/>
              <a:gd name="T28" fmla="*/ 0 h 2085"/>
              <a:gd name="T29" fmla="*/ 4938 w 4938"/>
              <a:gd name="T30" fmla="*/ 2085 h 208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938" h="2085">
                <a:moveTo>
                  <a:pt x="10" y="0"/>
                </a:moveTo>
                <a:lnTo>
                  <a:pt x="1088" y="512"/>
                </a:lnTo>
                <a:lnTo>
                  <a:pt x="4938" y="1554"/>
                </a:lnTo>
                <a:lnTo>
                  <a:pt x="4938" y="2085"/>
                </a:lnTo>
                <a:lnTo>
                  <a:pt x="3274" y="2066"/>
                </a:lnTo>
                <a:lnTo>
                  <a:pt x="2259" y="1948"/>
                </a:lnTo>
                <a:lnTo>
                  <a:pt x="814" y="1801"/>
                </a:lnTo>
                <a:lnTo>
                  <a:pt x="0" y="1564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>
              <a:alpha val="27843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91" name="Text Box 554"/>
          <p:cNvSpPr txBox="1">
            <a:spLocks noChangeArrowheads="1"/>
          </p:cNvSpPr>
          <p:nvPr/>
        </p:nvSpPr>
        <p:spPr bwMode="auto">
          <a:xfrm>
            <a:off x="1163241" y="95319"/>
            <a:ext cx="6381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Calibri Light" charset="0"/>
                <a:ea typeface="Calibri Light" charset="0"/>
                <a:cs typeface="Calibri Light" charset="0"/>
              </a:rPr>
              <a:t>SCID-X1 Gene Therapy </a:t>
            </a:r>
            <a:r>
              <a:rPr lang="en-GB" dirty="0">
                <a:latin typeface="Calibri Light" charset="0"/>
                <a:ea typeface="Calibri Light" charset="0"/>
                <a:cs typeface="Calibri Light" charset="0"/>
              </a:rPr>
              <a:t>(UK/France, 20 patients)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46592" name="Group 555"/>
          <p:cNvGrpSpPr>
            <a:grpSpLocks/>
          </p:cNvGrpSpPr>
          <p:nvPr/>
        </p:nvGrpSpPr>
        <p:grpSpPr bwMode="auto">
          <a:xfrm>
            <a:off x="1827610" y="3302794"/>
            <a:ext cx="4527947" cy="1385888"/>
            <a:chOff x="1502" y="1268"/>
            <a:chExt cx="2487" cy="1762"/>
          </a:xfrm>
        </p:grpSpPr>
        <p:sp>
          <p:nvSpPr>
            <p:cNvPr id="46617" name="Freeform 556"/>
            <p:cNvSpPr>
              <a:spLocks/>
            </p:cNvSpPr>
            <p:nvPr/>
          </p:nvSpPr>
          <p:spPr bwMode="auto">
            <a:xfrm flipV="1">
              <a:off x="1531" y="1268"/>
              <a:ext cx="2458" cy="1653"/>
            </a:xfrm>
            <a:custGeom>
              <a:avLst/>
              <a:gdLst>
                <a:gd name="T0" fmla="*/ 0 w 4267"/>
                <a:gd name="T1" fmla="*/ 1 h 2869"/>
                <a:gd name="T2" fmla="*/ 1 w 4267"/>
                <a:gd name="T3" fmla="*/ 0 h 2869"/>
                <a:gd name="T4" fmla="*/ 1 w 4267"/>
                <a:gd name="T5" fmla="*/ 1 h 2869"/>
                <a:gd name="T6" fmla="*/ 1 w 4267"/>
                <a:gd name="T7" fmla="*/ 1 h 2869"/>
                <a:gd name="T8" fmla="*/ 1 w 4267"/>
                <a:gd name="T9" fmla="*/ 1 h 2869"/>
                <a:gd name="T10" fmla="*/ 1 w 4267"/>
                <a:gd name="T11" fmla="*/ 1 h 2869"/>
                <a:gd name="T12" fmla="*/ 1 w 4267"/>
                <a:gd name="T13" fmla="*/ 1 h 2869"/>
                <a:gd name="T14" fmla="*/ 1 w 4267"/>
                <a:gd name="T15" fmla="*/ 1 h 2869"/>
                <a:gd name="T16" fmla="*/ 1 w 4267"/>
                <a:gd name="T17" fmla="*/ 1 h 2869"/>
                <a:gd name="T18" fmla="*/ 1 w 4267"/>
                <a:gd name="T19" fmla="*/ 1 h 2869"/>
                <a:gd name="T20" fmla="*/ 1 w 4267"/>
                <a:gd name="T21" fmla="*/ 1 h 2869"/>
                <a:gd name="T22" fmla="*/ 1 w 4267"/>
                <a:gd name="T23" fmla="*/ 1 h 2869"/>
                <a:gd name="T24" fmla="*/ 1 w 4267"/>
                <a:gd name="T25" fmla="*/ 1 h 2869"/>
                <a:gd name="T26" fmla="*/ 1 w 4267"/>
                <a:gd name="T27" fmla="*/ 1 h 2869"/>
                <a:gd name="T28" fmla="*/ 1 w 4267"/>
                <a:gd name="T29" fmla="*/ 1 h 2869"/>
                <a:gd name="T30" fmla="*/ 1 w 4267"/>
                <a:gd name="T31" fmla="*/ 1 h 2869"/>
                <a:gd name="T32" fmla="*/ 1 w 4267"/>
                <a:gd name="T33" fmla="*/ 1 h 2869"/>
                <a:gd name="T34" fmla="*/ 1 w 4267"/>
                <a:gd name="T35" fmla="*/ 1 h 2869"/>
                <a:gd name="T36" fmla="*/ 1 w 4267"/>
                <a:gd name="T37" fmla="*/ 1 h 2869"/>
                <a:gd name="T38" fmla="*/ 1 w 4267"/>
                <a:gd name="T39" fmla="*/ 1 h 2869"/>
                <a:gd name="T40" fmla="*/ 1 w 4267"/>
                <a:gd name="T41" fmla="*/ 1 h 2869"/>
                <a:gd name="T42" fmla="*/ 1 w 4267"/>
                <a:gd name="T43" fmla="*/ 1 h 2869"/>
                <a:gd name="T44" fmla="*/ 1 w 4267"/>
                <a:gd name="T45" fmla="*/ 1 h 286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267"/>
                <a:gd name="T70" fmla="*/ 0 h 2869"/>
                <a:gd name="T71" fmla="*/ 4267 w 4267"/>
                <a:gd name="T72" fmla="*/ 2869 h 286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267" h="2869">
                  <a:moveTo>
                    <a:pt x="0" y="229"/>
                  </a:moveTo>
                  <a:lnTo>
                    <a:pt x="34" y="0"/>
                  </a:lnTo>
                  <a:lnTo>
                    <a:pt x="67" y="76"/>
                  </a:lnTo>
                  <a:lnTo>
                    <a:pt x="100" y="47"/>
                  </a:lnTo>
                  <a:lnTo>
                    <a:pt x="134" y="8"/>
                  </a:lnTo>
                  <a:lnTo>
                    <a:pt x="167" y="11"/>
                  </a:lnTo>
                  <a:lnTo>
                    <a:pt x="200" y="102"/>
                  </a:lnTo>
                  <a:lnTo>
                    <a:pt x="267" y="370"/>
                  </a:lnTo>
                  <a:lnTo>
                    <a:pt x="350" y="667"/>
                  </a:lnTo>
                  <a:lnTo>
                    <a:pt x="417" y="902"/>
                  </a:lnTo>
                  <a:lnTo>
                    <a:pt x="534" y="1539"/>
                  </a:lnTo>
                  <a:lnTo>
                    <a:pt x="617" y="1434"/>
                  </a:lnTo>
                  <a:lnTo>
                    <a:pt x="667" y="2869"/>
                  </a:lnTo>
                  <a:lnTo>
                    <a:pt x="750" y="1336"/>
                  </a:lnTo>
                  <a:lnTo>
                    <a:pt x="817" y="1525"/>
                  </a:lnTo>
                  <a:lnTo>
                    <a:pt x="950" y="2092"/>
                  </a:lnTo>
                  <a:lnTo>
                    <a:pt x="1334" y="1469"/>
                  </a:lnTo>
                  <a:lnTo>
                    <a:pt x="1434" y="2722"/>
                  </a:lnTo>
                  <a:lnTo>
                    <a:pt x="1934" y="1924"/>
                  </a:lnTo>
                  <a:lnTo>
                    <a:pt x="2467" y="1924"/>
                  </a:lnTo>
                  <a:lnTo>
                    <a:pt x="3334" y="1546"/>
                  </a:lnTo>
                  <a:lnTo>
                    <a:pt x="3800" y="1499"/>
                  </a:lnTo>
                  <a:lnTo>
                    <a:pt x="4267" y="1203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18" name="Freeform 557"/>
            <p:cNvSpPr>
              <a:spLocks/>
            </p:cNvSpPr>
            <p:nvPr/>
          </p:nvSpPr>
          <p:spPr bwMode="auto">
            <a:xfrm flipV="1">
              <a:off x="1560" y="2624"/>
              <a:ext cx="2016" cy="402"/>
            </a:xfrm>
            <a:custGeom>
              <a:avLst/>
              <a:gdLst>
                <a:gd name="T0" fmla="*/ 0 w 3500"/>
                <a:gd name="T1" fmla="*/ 0 h 699"/>
                <a:gd name="T2" fmla="*/ 1 w 3500"/>
                <a:gd name="T3" fmla="*/ 1 h 699"/>
                <a:gd name="T4" fmla="*/ 1 w 3500"/>
                <a:gd name="T5" fmla="*/ 1 h 699"/>
                <a:gd name="T6" fmla="*/ 1 w 3500"/>
                <a:gd name="T7" fmla="*/ 1 h 699"/>
                <a:gd name="T8" fmla="*/ 1 w 3500"/>
                <a:gd name="T9" fmla="*/ 1 h 699"/>
                <a:gd name="T10" fmla="*/ 1 w 3500"/>
                <a:gd name="T11" fmla="*/ 1 h 699"/>
                <a:gd name="T12" fmla="*/ 1 w 3500"/>
                <a:gd name="T13" fmla="*/ 1 h 699"/>
                <a:gd name="T14" fmla="*/ 1 w 3500"/>
                <a:gd name="T15" fmla="*/ 1 h 699"/>
                <a:gd name="T16" fmla="*/ 1 w 3500"/>
                <a:gd name="T17" fmla="*/ 1 h 699"/>
                <a:gd name="T18" fmla="*/ 1 w 3500"/>
                <a:gd name="T19" fmla="*/ 1 h 699"/>
                <a:gd name="T20" fmla="*/ 1 w 3500"/>
                <a:gd name="T21" fmla="*/ 1 h 699"/>
                <a:gd name="T22" fmla="*/ 1 w 3500"/>
                <a:gd name="T23" fmla="*/ 1 h 699"/>
                <a:gd name="T24" fmla="*/ 1 w 3500"/>
                <a:gd name="T25" fmla="*/ 1 h 699"/>
                <a:gd name="T26" fmla="*/ 1 w 3500"/>
                <a:gd name="T27" fmla="*/ 1 h 699"/>
                <a:gd name="T28" fmla="*/ 1 w 3500"/>
                <a:gd name="T29" fmla="*/ 1 h 699"/>
                <a:gd name="T30" fmla="*/ 1 w 3500"/>
                <a:gd name="T31" fmla="*/ 1 h 699"/>
                <a:gd name="T32" fmla="*/ 1 w 3500"/>
                <a:gd name="T33" fmla="*/ 1 h 69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500"/>
                <a:gd name="T52" fmla="*/ 0 h 699"/>
                <a:gd name="T53" fmla="*/ 3500 w 3500"/>
                <a:gd name="T54" fmla="*/ 699 h 69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500" h="699">
                  <a:moveTo>
                    <a:pt x="0" y="0"/>
                  </a:moveTo>
                  <a:lnTo>
                    <a:pt x="84" y="154"/>
                  </a:lnTo>
                  <a:lnTo>
                    <a:pt x="150" y="350"/>
                  </a:lnTo>
                  <a:lnTo>
                    <a:pt x="267" y="266"/>
                  </a:lnTo>
                  <a:lnTo>
                    <a:pt x="400" y="221"/>
                  </a:lnTo>
                  <a:lnTo>
                    <a:pt x="567" y="249"/>
                  </a:lnTo>
                  <a:lnTo>
                    <a:pt x="650" y="367"/>
                  </a:lnTo>
                  <a:lnTo>
                    <a:pt x="834" y="301"/>
                  </a:lnTo>
                  <a:lnTo>
                    <a:pt x="1050" y="343"/>
                  </a:lnTo>
                  <a:lnTo>
                    <a:pt x="1267" y="343"/>
                  </a:lnTo>
                  <a:lnTo>
                    <a:pt x="1467" y="273"/>
                  </a:lnTo>
                  <a:lnTo>
                    <a:pt x="1584" y="699"/>
                  </a:lnTo>
                  <a:lnTo>
                    <a:pt x="1750" y="623"/>
                  </a:lnTo>
                  <a:lnTo>
                    <a:pt x="2017" y="385"/>
                  </a:lnTo>
                  <a:lnTo>
                    <a:pt x="2450" y="462"/>
                  </a:lnTo>
                  <a:lnTo>
                    <a:pt x="3150" y="462"/>
                  </a:lnTo>
                  <a:lnTo>
                    <a:pt x="3500" y="378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19" name="Freeform 558"/>
            <p:cNvSpPr>
              <a:spLocks/>
            </p:cNvSpPr>
            <p:nvPr/>
          </p:nvSpPr>
          <p:spPr bwMode="auto">
            <a:xfrm flipV="1">
              <a:off x="1512" y="2224"/>
              <a:ext cx="2150" cy="798"/>
            </a:xfrm>
            <a:custGeom>
              <a:avLst/>
              <a:gdLst>
                <a:gd name="T0" fmla="*/ 0 w 3733"/>
                <a:gd name="T1" fmla="*/ 0 h 1386"/>
                <a:gd name="T2" fmla="*/ 1 w 3733"/>
                <a:gd name="T3" fmla="*/ 1 h 1386"/>
                <a:gd name="T4" fmla="*/ 1 w 3733"/>
                <a:gd name="T5" fmla="*/ 1 h 1386"/>
                <a:gd name="T6" fmla="*/ 1 w 3733"/>
                <a:gd name="T7" fmla="*/ 1 h 1386"/>
                <a:gd name="T8" fmla="*/ 1 w 3733"/>
                <a:gd name="T9" fmla="*/ 1 h 1386"/>
                <a:gd name="T10" fmla="*/ 1 w 3733"/>
                <a:gd name="T11" fmla="*/ 1 h 1386"/>
                <a:gd name="T12" fmla="*/ 1 w 3733"/>
                <a:gd name="T13" fmla="*/ 1 h 1386"/>
                <a:gd name="T14" fmla="*/ 1 w 3733"/>
                <a:gd name="T15" fmla="*/ 1 h 1386"/>
                <a:gd name="T16" fmla="*/ 1 w 3733"/>
                <a:gd name="T17" fmla="*/ 1 h 1386"/>
                <a:gd name="T18" fmla="*/ 1 w 3733"/>
                <a:gd name="T19" fmla="*/ 1 h 1386"/>
                <a:gd name="T20" fmla="*/ 1 w 3733"/>
                <a:gd name="T21" fmla="*/ 1 h 1386"/>
                <a:gd name="T22" fmla="*/ 1 w 3733"/>
                <a:gd name="T23" fmla="*/ 1 h 1386"/>
                <a:gd name="T24" fmla="*/ 1 w 3733"/>
                <a:gd name="T25" fmla="*/ 1 h 1386"/>
                <a:gd name="T26" fmla="*/ 1 w 3733"/>
                <a:gd name="T27" fmla="*/ 1 h 1386"/>
                <a:gd name="T28" fmla="*/ 1 w 3733"/>
                <a:gd name="T29" fmla="*/ 1 h 1386"/>
                <a:gd name="T30" fmla="*/ 1 w 3733"/>
                <a:gd name="T31" fmla="*/ 1 h 1386"/>
                <a:gd name="T32" fmla="*/ 1 w 3733"/>
                <a:gd name="T33" fmla="*/ 1 h 1386"/>
                <a:gd name="T34" fmla="*/ 1 w 3733"/>
                <a:gd name="T35" fmla="*/ 1 h 1386"/>
                <a:gd name="T36" fmla="*/ 1 w 3733"/>
                <a:gd name="T37" fmla="*/ 1 h 1386"/>
                <a:gd name="T38" fmla="*/ 1 w 3733"/>
                <a:gd name="T39" fmla="*/ 1 h 1386"/>
                <a:gd name="T40" fmla="*/ 1 w 3733"/>
                <a:gd name="T41" fmla="*/ 1 h 138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733"/>
                <a:gd name="T64" fmla="*/ 0 h 1386"/>
                <a:gd name="T65" fmla="*/ 3733 w 3733"/>
                <a:gd name="T66" fmla="*/ 1386 h 138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733" h="1386">
                  <a:moveTo>
                    <a:pt x="0" y="0"/>
                  </a:moveTo>
                  <a:lnTo>
                    <a:pt x="33" y="7"/>
                  </a:lnTo>
                  <a:lnTo>
                    <a:pt x="67" y="14"/>
                  </a:lnTo>
                  <a:lnTo>
                    <a:pt x="100" y="70"/>
                  </a:lnTo>
                  <a:lnTo>
                    <a:pt x="133" y="112"/>
                  </a:lnTo>
                  <a:lnTo>
                    <a:pt x="150" y="378"/>
                  </a:lnTo>
                  <a:lnTo>
                    <a:pt x="183" y="210"/>
                  </a:lnTo>
                  <a:lnTo>
                    <a:pt x="233" y="189"/>
                  </a:lnTo>
                  <a:lnTo>
                    <a:pt x="300" y="350"/>
                  </a:lnTo>
                  <a:lnTo>
                    <a:pt x="350" y="451"/>
                  </a:lnTo>
                  <a:lnTo>
                    <a:pt x="617" y="294"/>
                  </a:lnTo>
                  <a:lnTo>
                    <a:pt x="750" y="630"/>
                  </a:lnTo>
                  <a:lnTo>
                    <a:pt x="800" y="658"/>
                  </a:lnTo>
                  <a:lnTo>
                    <a:pt x="1133" y="847"/>
                  </a:lnTo>
                  <a:lnTo>
                    <a:pt x="1333" y="966"/>
                  </a:lnTo>
                  <a:lnTo>
                    <a:pt x="1500" y="1141"/>
                  </a:lnTo>
                  <a:lnTo>
                    <a:pt x="1833" y="819"/>
                  </a:lnTo>
                  <a:lnTo>
                    <a:pt x="2333" y="1174"/>
                  </a:lnTo>
                  <a:lnTo>
                    <a:pt x="2467" y="1246"/>
                  </a:lnTo>
                  <a:lnTo>
                    <a:pt x="2533" y="924"/>
                  </a:lnTo>
                  <a:lnTo>
                    <a:pt x="3733" y="1386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0" name="Freeform 559"/>
            <p:cNvSpPr>
              <a:spLocks/>
            </p:cNvSpPr>
            <p:nvPr/>
          </p:nvSpPr>
          <p:spPr bwMode="auto">
            <a:xfrm flipV="1">
              <a:off x="1522" y="2728"/>
              <a:ext cx="1814" cy="261"/>
            </a:xfrm>
            <a:custGeom>
              <a:avLst/>
              <a:gdLst>
                <a:gd name="T0" fmla="*/ 0 w 3150"/>
                <a:gd name="T1" fmla="*/ 1 h 453"/>
                <a:gd name="T2" fmla="*/ 1 w 3150"/>
                <a:gd name="T3" fmla="*/ 1 h 453"/>
                <a:gd name="T4" fmla="*/ 1 w 3150"/>
                <a:gd name="T5" fmla="*/ 1 h 453"/>
                <a:gd name="T6" fmla="*/ 1 w 3150"/>
                <a:gd name="T7" fmla="*/ 1 h 453"/>
                <a:gd name="T8" fmla="*/ 1 w 3150"/>
                <a:gd name="T9" fmla="*/ 0 h 453"/>
                <a:gd name="T10" fmla="*/ 1 w 3150"/>
                <a:gd name="T11" fmla="*/ 1 h 453"/>
                <a:gd name="T12" fmla="*/ 1 w 3150"/>
                <a:gd name="T13" fmla="*/ 1 h 453"/>
                <a:gd name="T14" fmla="*/ 1 w 3150"/>
                <a:gd name="T15" fmla="*/ 1 h 453"/>
                <a:gd name="T16" fmla="*/ 1 w 3150"/>
                <a:gd name="T17" fmla="*/ 1 h 453"/>
                <a:gd name="T18" fmla="*/ 1 w 3150"/>
                <a:gd name="T19" fmla="*/ 1 h 453"/>
                <a:gd name="T20" fmla="*/ 1 w 3150"/>
                <a:gd name="T21" fmla="*/ 1 h 453"/>
                <a:gd name="T22" fmla="*/ 1 w 3150"/>
                <a:gd name="T23" fmla="*/ 1 h 453"/>
                <a:gd name="T24" fmla="*/ 1 w 3150"/>
                <a:gd name="T25" fmla="*/ 1 h 453"/>
                <a:gd name="T26" fmla="*/ 1 w 3150"/>
                <a:gd name="T27" fmla="*/ 1 h 4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50"/>
                <a:gd name="T43" fmla="*/ 0 h 453"/>
                <a:gd name="T44" fmla="*/ 3150 w 3150"/>
                <a:gd name="T45" fmla="*/ 453 h 4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50" h="453">
                  <a:moveTo>
                    <a:pt x="0" y="206"/>
                  </a:moveTo>
                  <a:lnTo>
                    <a:pt x="50" y="33"/>
                  </a:lnTo>
                  <a:lnTo>
                    <a:pt x="116" y="40"/>
                  </a:lnTo>
                  <a:lnTo>
                    <a:pt x="183" y="145"/>
                  </a:lnTo>
                  <a:lnTo>
                    <a:pt x="233" y="0"/>
                  </a:lnTo>
                  <a:lnTo>
                    <a:pt x="283" y="38"/>
                  </a:lnTo>
                  <a:lnTo>
                    <a:pt x="383" y="68"/>
                  </a:lnTo>
                  <a:lnTo>
                    <a:pt x="533" y="194"/>
                  </a:lnTo>
                  <a:lnTo>
                    <a:pt x="650" y="240"/>
                  </a:lnTo>
                  <a:lnTo>
                    <a:pt x="800" y="344"/>
                  </a:lnTo>
                  <a:lnTo>
                    <a:pt x="1216" y="299"/>
                  </a:lnTo>
                  <a:lnTo>
                    <a:pt x="1683" y="453"/>
                  </a:lnTo>
                  <a:lnTo>
                    <a:pt x="2283" y="416"/>
                  </a:lnTo>
                  <a:lnTo>
                    <a:pt x="3150" y="320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1" name="Freeform 560"/>
            <p:cNvSpPr>
              <a:spLocks/>
            </p:cNvSpPr>
            <p:nvPr/>
          </p:nvSpPr>
          <p:spPr bwMode="auto">
            <a:xfrm flipV="1">
              <a:off x="1502" y="1647"/>
              <a:ext cx="1123" cy="1117"/>
            </a:xfrm>
            <a:custGeom>
              <a:avLst/>
              <a:gdLst>
                <a:gd name="T0" fmla="*/ 0 w 1950"/>
                <a:gd name="T1" fmla="*/ 0 h 1939"/>
                <a:gd name="T2" fmla="*/ 1 w 1950"/>
                <a:gd name="T3" fmla="*/ 1 h 1939"/>
                <a:gd name="T4" fmla="*/ 1 w 1950"/>
                <a:gd name="T5" fmla="*/ 1 h 1939"/>
                <a:gd name="T6" fmla="*/ 1 w 1950"/>
                <a:gd name="T7" fmla="*/ 0 h 1939"/>
                <a:gd name="T8" fmla="*/ 1 w 1950"/>
                <a:gd name="T9" fmla="*/ 1 h 1939"/>
                <a:gd name="T10" fmla="*/ 1 w 1950"/>
                <a:gd name="T11" fmla="*/ 1 h 1939"/>
                <a:gd name="T12" fmla="*/ 1 w 1950"/>
                <a:gd name="T13" fmla="*/ 1 h 1939"/>
                <a:gd name="T14" fmla="*/ 1 w 1950"/>
                <a:gd name="T15" fmla="*/ 1 h 1939"/>
                <a:gd name="T16" fmla="*/ 1 w 1950"/>
                <a:gd name="T17" fmla="*/ 1 h 1939"/>
                <a:gd name="T18" fmla="*/ 1 w 1950"/>
                <a:gd name="T19" fmla="*/ 1 h 1939"/>
                <a:gd name="T20" fmla="*/ 1 w 1950"/>
                <a:gd name="T21" fmla="*/ 1 h 1939"/>
                <a:gd name="T22" fmla="*/ 1 w 1950"/>
                <a:gd name="T23" fmla="*/ 1 h 1939"/>
                <a:gd name="T24" fmla="*/ 1 w 1950"/>
                <a:gd name="T25" fmla="*/ 1 h 1939"/>
                <a:gd name="T26" fmla="*/ 1 w 1950"/>
                <a:gd name="T27" fmla="*/ 1 h 1939"/>
                <a:gd name="T28" fmla="*/ 1 w 1950"/>
                <a:gd name="T29" fmla="*/ 1 h 19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50"/>
                <a:gd name="T46" fmla="*/ 0 h 1939"/>
                <a:gd name="T47" fmla="*/ 1950 w 1950"/>
                <a:gd name="T48" fmla="*/ 1939 h 193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50" h="1939">
                  <a:moveTo>
                    <a:pt x="0" y="0"/>
                  </a:moveTo>
                  <a:lnTo>
                    <a:pt x="17" y="7"/>
                  </a:lnTo>
                  <a:lnTo>
                    <a:pt x="100" y="21"/>
                  </a:lnTo>
                  <a:lnTo>
                    <a:pt x="184" y="0"/>
                  </a:lnTo>
                  <a:lnTo>
                    <a:pt x="217" y="7"/>
                  </a:lnTo>
                  <a:lnTo>
                    <a:pt x="317" y="308"/>
                  </a:lnTo>
                  <a:lnTo>
                    <a:pt x="384" y="189"/>
                  </a:lnTo>
                  <a:lnTo>
                    <a:pt x="450" y="140"/>
                  </a:lnTo>
                  <a:lnTo>
                    <a:pt x="700" y="860"/>
                  </a:lnTo>
                  <a:lnTo>
                    <a:pt x="767" y="794"/>
                  </a:lnTo>
                  <a:lnTo>
                    <a:pt x="900" y="1236"/>
                  </a:lnTo>
                  <a:lnTo>
                    <a:pt x="1000" y="1813"/>
                  </a:lnTo>
                  <a:lnTo>
                    <a:pt x="1234" y="1400"/>
                  </a:lnTo>
                  <a:lnTo>
                    <a:pt x="1600" y="1939"/>
                  </a:lnTo>
                  <a:lnTo>
                    <a:pt x="1950" y="1435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2" name="Freeform 561"/>
            <p:cNvSpPr>
              <a:spLocks/>
            </p:cNvSpPr>
            <p:nvPr/>
          </p:nvSpPr>
          <p:spPr bwMode="auto">
            <a:xfrm flipV="1">
              <a:off x="1502" y="2241"/>
              <a:ext cx="1162" cy="789"/>
            </a:xfrm>
            <a:custGeom>
              <a:avLst/>
              <a:gdLst>
                <a:gd name="T0" fmla="*/ 0 w 2017"/>
                <a:gd name="T1" fmla="*/ 0 h 1370"/>
                <a:gd name="T2" fmla="*/ 1 w 2017"/>
                <a:gd name="T3" fmla="*/ 1 h 1370"/>
                <a:gd name="T4" fmla="*/ 1 w 2017"/>
                <a:gd name="T5" fmla="*/ 1 h 1370"/>
                <a:gd name="T6" fmla="*/ 1 w 2017"/>
                <a:gd name="T7" fmla="*/ 1 h 1370"/>
                <a:gd name="T8" fmla="*/ 1 w 2017"/>
                <a:gd name="T9" fmla="*/ 1 h 1370"/>
                <a:gd name="T10" fmla="*/ 1 w 2017"/>
                <a:gd name="T11" fmla="*/ 1 h 1370"/>
                <a:gd name="T12" fmla="*/ 1 w 2017"/>
                <a:gd name="T13" fmla="*/ 1 h 1370"/>
                <a:gd name="T14" fmla="*/ 1 w 2017"/>
                <a:gd name="T15" fmla="*/ 1 h 1370"/>
                <a:gd name="T16" fmla="*/ 1 w 2017"/>
                <a:gd name="T17" fmla="*/ 1 h 1370"/>
                <a:gd name="T18" fmla="*/ 1 w 2017"/>
                <a:gd name="T19" fmla="*/ 1 h 1370"/>
                <a:gd name="T20" fmla="*/ 1 w 2017"/>
                <a:gd name="T21" fmla="*/ 1 h 1370"/>
                <a:gd name="T22" fmla="*/ 1 w 2017"/>
                <a:gd name="T23" fmla="*/ 1 h 1370"/>
                <a:gd name="T24" fmla="*/ 1 w 2017"/>
                <a:gd name="T25" fmla="*/ 1 h 13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17"/>
                <a:gd name="T40" fmla="*/ 0 h 1370"/>
                <a:gd name="T41" fmla="*/ 2017 w 2017"/>
                <a:gd name="T42" fmla="*/ 1370 h 137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17" h="1370">
                  <a:moveTo>
                    <a:pt x="0" y="0"/>
                  </a:moveTo>
                  <a:lnTo>
                    <a:pt x="184" y="175"/>
                  </a:lnTo>
                  <a:lnTo>
                    <a:pt x="250" y="644"/>
                  </a:lnTo>
                  <a:lnTo>
                    <a:pt x="317" y="770"/>
                  </a:lnTo>
                  <a:lnTo>
                    <a:pt x="450" y="434"/>
                  </a:lnTo>
                  <a:lnTo>
                    <a:pt x="617" y="273"/>
                  </a:lnTo>
                  <a:lnTo>
                    <a:pt x="667" y="532"/>
                  </a:lnTo>
                  <a:lnTo>
                    <a:pt x="800" y="688"/>
                  </a:lnTo>
                  <a:lnTo>
                    <a:pt x="1184" y="654"/>
                  </a:lnTo>
                  <a:lnTo>
                    <a:pt x="1484" y="710"/>
                  </a:lnTo>
                  <a:lnTo>
                    <a:pt x="1567" y="1344"/>
                  </a:lnTo>
                  <a:lnTo>
                    <a:pt x="1734" y="1370"/>
                  </a:lnTo>
                  <a:lnTo>
                    <a:pt x="2017" y="938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3" name="Freeform 562"/>
            <p:cNvSpPr>
              <a:spLocks/>
            </p:cNvSpPr>
            <p:nvPr/>
          </p:nvSpPr>
          <p:spPr bwMode="auto">
            <a:xfrm flipV="1">
              <a:off x="1502" y="2087"/>
              <a:ext cx="835" cy="943"/>
            </a:xfrm>
            <a:custGeom>
              <a:avLst/>
              <a:gdLst>
                <a:gd name="T0" fmla="*/ 0 w 1450"/>
                <a:gd name="T1" fmla="*/ 0 h 1638"/>
                <a:gd name="T2" fmla="*/ 1 w 1450"/>
                <a:gd name="T3" fmla="*/ 1 h 1638"/>
                <a:gd name="T4" fmla="*/ 1 w 1450"/>
                <a:gd name="T5" fmla="*/ 1 h 1638"/>
                <a:gd name="T6" fmla="*/ 1 w 1450"/>
                <a:gd name="T7" fmla="*/ 1 h 1638"/>
                <a:gd name="T8" fmla="*/ 1 w 1450"/>
                <a:gd name="T9" fmla="*/ 1 h 1638"/>
                <a:gd name="T10" fmla="*/ 1 w 1450"/>
                <a:gd name="T11" fmla="*/ 1 h 1638"/>
                <a:gd name="T12" fmla="*/ 1 w 1450"/>
                <a:gd name="T13" fmla="*/ 1 h 1638"/>
                <a:gd name="T14" fmla="*/ 1 w 1450"/>
                <a:gd name="T15" fmla="*/ 1 h 1638"/>
                <a:gd name="T16" fmla="*/ 1 w 1450"/>
                <a:gd name="T17" fmla="*/ 1 h 1638"/>
                <a:gd name="T18" fmla="*/ 1 w 1450"/>
                <a:gd name="T19" fmla="*/ 1 h 1638"/>
                <a:gd name="T20" fmla="*/ 1 w 1450"/>
                <a:gd name="T21" fmla="*/ 1 h 16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50"/>
                <a:gd name="T34" fmla="*/ 0 h 1638"/>
                <a:gd name="T35" fmla="*/ 1450 w 1450"/>
                <a:gd name="T36" fmla="*/ 1638 h 163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50" h="1638">
                  <a:moveTo>
                    <a:pt x="0" y="0"/>
                  </a:moveTo>
                  <a:lnTo>
                    <a:pt x="50" y="134"/>
                  </a:lnTo>
                  <a:lnTo>
                    <a:pt x="150" y="56"/>
                  </a:lnTo>
                  <a:lnTo>
                    <a:pt x="284" y="203"/>
                  </a:lnTo>
                  <a:lnTo>
                    <a:pt x="350" y="301"/>
                  </a:lnTo>
                  <a:lnTo>
                    <a:pt x="417" y="427"/>
                  </a:lnTo>
                  <a:lnTo>
                    <a:pt x="500" y="654"/>
                  </a:lnTo>
                  <a:lnTo>
                    <a:pt x="584" y="763"/>
                  </a:lnTo>
                  <a:lnTo>
                    <a:pt x="800" y="1274"/>
                  </a:lnTo>
                  <a:lnTo>
                    <a:pt x="1217" y="1638"/>
                  </a:lnTo>
                  <a:lnTo>
                    <a:pt x="1450" y="1358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4" name="Freeform 563"/>
            <p:cNvSpPr>
              <a:spLocks/>
            </p:cNvSpPr>
            <p:nvPr/>
          </p:nvSpPr>
          <p:spPr bwMode="auto">
            <a:xfrm flipV="1">
              <a:off x="1502" y="1502"/>
              <a:ext cx="490" cy="1528"/>
            </a:xfrm>
            <a:custGeom>
              <a:avLst/>
              <a:gdLst>
                <a:gd name="T0" fmla="*/ 0 w 850"/>
                <a:gd name="T1" fmla="*/ 0 h 2653"/>
                <a:gd name="T2" fmla="*/ 1 w 850"/>
                <a:gd name="T3" fmla="*/ 1 h 2653"/>
                <a:gd name="T4" fmla="*/ 1 w 850"/>
                <a:gd name="T5" fmla="*/ 1 h 2653"/>
                <a:gd name="T6" fmla="*/ 1 w 850"/>
                <a:gd name="T7" fmla="*/ 1 h 2653"/>
                <a:gd name="T8" fmla="*/ 1 w 850"/>
                <a:gd name="T9" fmla="*/ 1 h 2653"/>
                <a:gd name="T10" fmla="*/ 1 w 850"/>
                <a:gd name="T11" fmla="*/ 1 h 2653"/>
                <a:gd name="T12" fmla="*/ 1 w 850"/>
                <a:gd name="T13" fmla="*/ 1 h 2653"/>
                <a:gd name="T14" fmla="*/ 1 w 850"/>
                <a:gd name="T15" fmla="*/ 1 h 2653"/>
                <a:gd name="T16" fmla="*/ 1 w 850"/>
                <a:gd name="T17" fmla="*/ 1 h 2653"/>
                <a:gd name="T18" fmla="*/ 1 w 850"/>
                <a:gd name="T19" fmla="*/ 1 h 26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0"/>
                <a:gd name="T31" fmla="*/ 0 h 2653"/>
                <a:gd name="T32" fmla="*/ 850 w 850"/>
                <a:gd name="T33" fmla="*/ 2653 h 265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0" h="2653">
                  <a:moveTo>
                    <a:pt x="0" y="0"/>
                  </a:moveTo>
                  <a:lnTo>
                    <a:pt x="184" y="275"/>
                  </a:lnTo>
                  <a:lnTo>
                    <a:pt x="267" y="707"/>
                  </a:lnTo>
                  <a:lnTo>
                    <a:pt x="317" y="1140"/>
                  </a:lnTo>
                  <a:lnTo>
                    <a:pt x="367" y="1468"/>
                  </a:lnTo>
                  <a:lnTo>
                    <a:pt x="417" y="1537"/>
                  </a:lnTo>
                  <a:lnTo>
                    <a:pt x="450" y="1878"/>
                  </a:lnTo>
                  <a:lnTo>
                    <a:pt x="517" y="2107"/>
                  </a:lnTo>
                  <a:lnTo>
                    <a:pt x="634" y="2184"/>
                  </a:lnTo>
                  <a:lnTo>
                    <a:pt x="850" y="2653"/>
                  </a:lnTo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5" name="Freeform 564"/>
            <p:cNvSpPr>
              <a:spLocks/>
            </p:cNvSpPr>
            <p:nvPr/>
          </p:nvSpPr>
          <p:spPr bwMode="auto">
            <a:xfrm flipV="1">
              <a:off x="1502" y="1632"/>
              <a:ext cx="288" cy="1370"/>
            </a:xfrm>
            <a:custGeom>
              <a:avLst/>
              <a:gdLst>
                <a:gd name="T0" fmla="*/ 0 w 500"/>
                <a:gd name="T1" fmla="*/ 0 h 2378"/>
                <a:gd name="T2" fmla="*/ 1 w 500"/>
                <a:gd name="T3" fmla="*/ 1 h 2378"/>
                <a:gd name="T4" fmla="*/ 1 w 500"/>
                <a:gd name="T5" fmla="*/ 1 h 2378"/>
                <a:gd name="T6" fmla="*/ 1 w 500"/>
                <a:gd name="T7" fmla="*/ 1 h 2378"/>
                <a:gd name="T8" fmla="*/ 1 w 500"/>
                <a:gd name="T9" fmla="*/ 1 h 2378"/>
                <a:gd name="T10" fmla="*/ 1 w 500"/>
                <a:gd name="T11" fmla="*/ 1 h 2378"/>
                <a:gd name="T12" fmla="*/ 1 w 500"/>
                <a:gd name="T13" fmla="*/ 1 h 2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0"/>
                <a:gd name="T22" fmla="*/ 0 h 2378"/>
                <a:gd name="T23" fmla="*/ 500 w 500"/>
                <a:gd name="T24" fmla="*/ 2378 h 2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0" h="2378">
                  <a:moveTo>
                    <a:pt x="0" y="0"/>
                  </a:moveTo>
                  <a:lnTo>
                    <a:pt x="84" y="168"/>
                  </a:lnTo>
                  <a:lnTo>
                    <a:pt x="117" y="196"/>
                  </a:lnTo>
                  <a:lnTo>
                    <a:pt x="184" y="1092"/>
                  </a:lnTo>
                  <a:lnTo>
                    <a:pt x="267" y="1596"/>
                  </a:lnTo>
                  <a:lnTo>
                    <a:pt x="384" y="1811"/>
                  </a:lnTo>
                  <a:lnTo>
                    <a:pt x="500" y="2378"/>
                  </a:lnTo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626" name="Freeform 565"/>
            <p:cNvSpPr>
              <a:spLocks/>
            </p:cNvSpPr>
            <p:nvPr/>
          </p:nvSpPr>
          <p:spPr bwMode="auto">
            <a:xfrm flipV="1">
              <a:off x="1502" y="2204"/>
              <a:ext cx="240" cy="826"/>
            </a:xfrm>
            <a:custGeom>
              <a:avLst/>
              <a:gdLst>
                <a:gd name="T0" fmla="*/ 0 w 417"/>
                <a:gd name="T1" fmla="*/ 0 h 1435"/>
                <a:gd name="T2" fmla="*/ 1 w 417"/>
                <a:gd name="T3" fmla="*/ 1 h 1435"/>
                <a:gd name="T4" fmla="*/ 1 w 417"/>
                <a:gd name="T5" fmla="*/ 1 h 1435"/>
                <a:gd name="T6" fmla="*/ 1 w 417"/>
                <a:gd name="T7" fmla="*/ 1 h 14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7"/>
                <a:gd name="T13" fmla="*/ 0 h 1435"/>
                <a:gd name="T14" fmla="*/ 417 w 417"/>
                <a:gd name="T15" fmla="*/ 1435 h 14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7" h="1435">
                  <a:moveTo>
                    <a:pt x="0" y="0"/>
                  </a:moveTo>
                  <a:lnTo>
                    <a:pt x="184" y="119"/>
                  </a:lnTo>
                  <a:lnTo>
                    <a:pt x="284" y="1050"/>
                  </a:lnTo>
                  <a:lnTo>
                    <a:pt x="417" y="1435"/>
                  </a:ln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6593" name="Line 566"/>
          <p:cNvSpPr>
            <a:spLocks noChangeShapeType="1"/>
          </p:cNvSpPr>
          <p:nvPr/>
        </p:nvSpPr>
        <p:spPr bwMode="auto">
          <a:xfrm flipV="1">
            <a:off x="1897857" y="2678907"/>
            <a:ext cx="5594747" cy="1970485"/>
          </a:xfrm>
          <a:prstGeom prst="lin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594" name="Text Box 582"/>
          <p:cNvSpPr txBox="1">
            <a:spLocks noChangeArrowheads="1"/>
          </p:cNvSpPr>
          <p:nvPr/>
        </p:nvSpPr>
        <p:spPr bwMode="auto">
          <a:xfrm>
            <a:off x="2005013" y="3507581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46595" name="Text Box 583"/>
          <p:cNvSpPr txBox="1">
            <a:spLocks noChangeArrowheads="1"/>
          </p:cNvSpPr>
          <p:nvPr/>
        </p:nvSpPr>
        <p:spPr bwMode="auto">
          <a:xfrm>
            <a:off x="2005013" y="3326606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46596" name="Text Box 584"/>
          <p:cNvSpPr txBox="1">
            <a:spLocks noChangeArrowheads="1"/>
          </p:cNvSpPr>
          <p:nvPr/>
        </p:nvSpPr>
        <p:spPr bwMode="auto">
          <a:xfrm>
            <a:off x="2014538" y="2983706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46597" name="Text Box 584"/>
          <p:cNvSpPr txBox="1">
            <a:spLocks noChangeArrowheads="1"/>
          </p:cNvSpPr>
          <p:nvPr/>
        </p:nvSpPr>
        <p:spPr bwMode="auto">
          <a:xfrm>
            <a:off x="2476500" y="2251472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46598" name="Group 571"/>
          <p:cNvGrpSpPr>
            <a:grpSpLocks noChangeAspect="1"/>
          </p:cNvGrpSpPr>
          <p:nvPr/>
        </p:nvGrpSpPr>
        <p:grpSpPr bwMode="auto">
          <a:xfrm>
            <a:off x="2089783" y="373326"/>
            <a:ext cx="4368235" cy="781050"/>
            <a:chOff x="539750" y="300038"/>
            <a:chExt cx="6797675" cy="1216024"/>
          </a:xfrm>
        </p:grpSpPr>
        <p:sp>
          <p:nvSpPr>
            <p:cNvPr id="46601" name="Rectangle 3"/>
            <p:cNvSpPr>
              <a:spLocks noChangeArrowheads="1"/>
            </p:cNvSpPr>
            <p:nvPr/>
          </p:nvSpPr>
          <p:spPr bwMode="auto">
            <a:xfrm>
              <a:off x="1139824" y="930248"/>
              <a:ext cx="649288" cy="483729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2" name="Text Box 4"/>
            <p:cNvSpPr txBox="1">
              <a:spLocks noChangeArrowheads="1"/>
            </p:cNvSpPr>
            <p:nvPr/>
          </p:nvSpPr>
          <p:spPr bwMode="auto">
            <a:xfrm>
              <a:off x="1069814" y="970001"/>
              <a:ext cx="857250" cy="395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de-DE" sz="1050" dirty="0" err="1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MoLV</a:t>
              </a:r>
              <a:endParaRPr lang="en-US" sz="105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3" name="Rectangle 5"/>
            <p:cNvSpPr>
              <a:spLocks noChangeArrowheads="1"/>
            </p:cNvSpPr>
            <p:nvPr/>
          </p:nvSpPr>
          <p:spPr bwMode="auto">
            <a:xfrm>
              <a:off x="7027863" y="917575"/>
              <a:ext cx="309562" cy="4857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U5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4" name="Rectangle 6"/>
            <p:cNvSpPr>
              <a:spLocks noChangeArrowheads="1"/>
            </p:cNvSpPr>
            <p:nvPr/>
          </p:nvSpPr>
          <p:spPr bwMode="auto">
            <a:xfrm>
              <a:off x="2124690" y="931377"/>
              <a:ext cx="338138" cy="482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U5</a:t>
              </a:r>
              <a:endParaRPr lang="en-US" sz="1350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5" name="Line 7"/>
            <p:cNvSpPr>
              <a:spLocks noChangeShapeType="1"/>
            </p:cNvSpPr>
            <p:nvPr/>
          </p:nvSpPr>
          <p:spPr bwMode="auto">
            <a:xfrm>
              <a:off x="2465388" y="1177925"/>
              <a:ext cx="40354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6" name="Rectangle 8"/>
            <p:cNvSpPr>
              <a:spLocks noChangeArrowheads="1"/>
            </p:cNvSpPr>
            <p:nvPr/>
          </p:nvSpPr>
          <p:spPr bwMode="auto">
            <a:xfrm>
              <a:off x="6049963" y="920750"/>
              <a:ext cx="649288" cy="4826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7" name="Text Box 9"/>
            <p:cNvSpPr txBox="1">
              <a:spLocks noChangeArrowheads="1"/>
            </p:cNvSpPr>
            <p:nvPr/>
          </p:nvSpPr>
          <p:spPr bwMode="auto">
            <a:xfrm>
              <a:off x="2933699" y="836614"/>
              <a:ext cx="287471" cy="4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8" name="Rectangle 10"/>
            <p:cNvSpPr>
              <a:spLocks noChangeArrowheads="1"/>
            </p:cNvSpPr>
            <p:nvPr/>
          </p:nvSpPr>
          <p:spPr bwMode="auto">
            <a:xfrm>
              <a:off x="1782763" y="933450"/>
              <a:ext cx="338138" cy="482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R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09" name="Rectangle 11"/>
            <p:cNvSpPr>
              <a:spLocks noChangeArrowheads="1"/>
            </p:cNvSpPr>
            <p:nvPr/>
          </p:nvSpPr>
          <p:spPr bwMode="auto">
            <a:xfrm>
              <a:off x="2589213" y="1184275"/>
              <a:ext cx="544513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SD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0" name="Rectangle 12"/>
            <p:cNvSpPr>
              <a:spLocks noChangeArrowheads="1"/>
            </p:cNvSpPr>
            <p:nvPr/>
          </p:nvSpPr>
          <p:spPr bwMode="auto">
            <a:xfrm>
              <a:off x="3424238" y="1179513"/>
              <a:ext cx="544513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SA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1" name="Rectangle 13"/>
            <p:cNvSpPr>
              <a:spLocks noChangeArrowheads="1"/>
            </p:cNvSpPr>
            <p:nvPr/>
          </p:nvSpPr>
          <p:spPr bwMode="auto">
            <a:xfrm>
              <a:off x="6688138" y="920750"/>
              <a:ext cx="338138" cy="482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200">
                  <a:latin typeface="Calibri Light" charset="0"/>
                  <a:ea typeface="Calibri Light" charset="0"/>
                  <a:cs typeface="Calibri Light" charset="0"/>
                </a:rPr>
                <a:t>R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2" name="Text Box 14"/>
            <p:cNvSpPr txBox="1">
              <a:spLocks noChangeArrowheads="1"/>
            </p:cNvSpPr>
            <p:nvPr/>
          </p:nvSpPr>
          <p:spPr bwMode="auto">
            <a:xfrm>
              <a:off x="2427287" y="823913"/>
              <a:ext cx="287471" cy="4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3" name="Rectangle 15"/>
            <p:cNvSpPr>
              <a:spLocks noChangeArrowheads="1"/>
            </p:cNvSpPr>
            <p:nvPr/>
          </p:nvSpPr>
          <p:spPr bwMode="auto">
            <a:xfrm>
              <a:off x="4024313" y="920750"/>
              <a:ext cx="1031875" cy="482600"/>
            </a:xfrm>
            <a:prstGeom prst="rect">
              <a:avLst/>
            </a:prstGeom>
            <a:solidFill>
              <a:schemeClr val="hlink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DE" sz="1350">
                  <a:latin typeface="Calibri Light" charset="0"/>
                  <a:ea typeface="Calibri Light" charset="0"/>
                  <a:cs typeface="Calibri Light" charset="0"/>
                </a:rPr>
                <a:t> 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4" name="Text Box 16"/>
            <p:cNvSpPr txBox="1">
              <a:spLocks noChangeArrowheads="1"/>
            </p:cNvSpPr>
            <p:nvPr/>
          </p:nvSpPr>
          <p:spPr bwMode="auto">
            <a:xfrm>
              <a:off x="4047318" y="918674"/>
              <a:ext cx="980650" cy="50313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500">
                  <a:latin typeface="Calibri Light" charset="0"/>
                  <a:ea typeface="Calibri Light" charset="0"/>
                  <a:cs typeface="Calibri Light" charset="0"/>
                </a:rPr>
                <a:t>IL2RG</a:t>
              </a:r>
              <a:endParaRPr lang="en-US" sz="135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6615" name="Text Box 55"/>
            <p:cNvSpPr txBox="1">
              <a:spLocks noChangeArrowheads="1"/>
            </p:cNvSpPr>
            <p:nvPr/>
          </p:nvSpPr>
          <p:spPr bwMode="auto">
            <a:xfrm>
              <a:off x="539750" y="300038"/>
              <a:ext cx="287471" cy="575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de-DE" sz="180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599" name="Text Box 584"/>
          <p:cNvSpPr txBox="1">
            <a:spLocks noChangeArrowheads="1"/>
          </p:cNvSpPr>
          <p:nvPr/>
        </p:nvSpPr>
        <p:spPr bwMode="auto">
          <a:xfrm>
            <a:off x="2546747" y="3212306"/>
            <a:ext cx="349776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3300">
                <a:solidFill>
                  <a:srgbClr val="FFFF00"/>
                </a:solidFill>
                <a:latin typeface="Arial" charset="0"/>
                <a:cs typeface="Arial" charset="0"/>
              </a:rPr>
              <a:t>*</a:t>
            </a:r>
            <a:endParaRPr lang="en-US" sz="330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pic>
        <p:nvPicPr>
          <p:cNvPr id="46600" name="Picture 5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79" y="1275160"/>
            <a:ext cx="2084784" cy="169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0" name="Text Box 4"/>
          <p:cNvSpPr txBox="1">
            <a:spLocks noChangeArrowheads="1"/>
          </p:cNvSpPr>
          <p:nvPr/>
        </p:nvSpPr>
        <p:spPr bwMode="auto">
          <a:xfrm>
            <a:off x="5596480" y="805649"/>
            <a:ext cx="55087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de-DE" sz="105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MoLV</a:t>
            </a:r>
            <a:endParaRPr lang="en-US" sz="105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Line 2"/>
          <p:cNvSpPr>
            <a:spLocks noChangeAspect="1" noChangeShapeType="1"/>
          </p:cNvSpPr>
          <p:nvPr/>
        </p:nvSpPr>
        <p:spPr bwMode="auto">
          <a:xfrm flipH="1">
            <a:off x="4266010" y="1553766"/>
            <a:ext cx="3036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298" name="Line 3"/>
          <p:cNvSpPr>
            <a:spLocks noChangeAspect="1" noChangeShapeType="1"/>
          </p:cNvSpPr>
          <p:nvPr/>
        </p:nvSpPr>
        <p:spPr bwMode="auto">
          <a:xfrm flipH="1" flipV="1">
            <a:off x="3190875" y="1550194"/>
            <a:ext cx="294085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299" name="Line 4"/>
          <p:cNvSpPr>
            <a:spLocks noChangeAspect="1" noChangeShapeType="1"/>
          </p:cNvSpPr>
          <p:nvPr/>
        </p:nvSpPr>
        <p:spPr bwMode="auto">
          <a:xfrm flipH="1">
            <a:off x="2832497" y="1553766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00" name="Line 5"/>
          <p:cNvSpPr>
            <a:spLocks noChangeAspect="1" noChangeShapeType="1"/>
          </p:cNvSpPr>
          <p:nvPr/>
        </p:nvSpPr>
        <p:spPr bwMode="auto">
          <a:xfrm>
            <a:off x="6041231" y="1552575"/>
            <a:ext cx="461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01" name="Line 6"/>
          <p:cNvSpPr>
            <a:spLocks noChangeAspect="1" noChangeShapeType="1"/>
          </p:cNvSpPr>
          <p:nvPr/>
        </p:nvSpPr>
        <p:spPr bwMode="auto">
          <a:xfrm>
            <a:off x="6535341" y="1552575"/>
            <a:ext cx="3702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02" name="Text Box 7"/>
          <p:cNvSpPr txBox="1">
            <a:spLocks noChangeAspect="1" noChangeArrowheads="1"/>
          </p:cNvSpPr>
          <p:nvPr/>
        </p:nvSpPr>
        <p:spPr bwMode="auto">
          <a:xfrm>
            <a:off x="4229101" y="1678781"/>
            <a:ext cx="4988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 i="1">
                <a:latin typeface="Arial" charset="0"/>
                <a:cs typeface="Arial" charset="0"/>
              </a:rPr>
              <a:t>LMO2</a:t>
            </a:r>
          </a:p>
        </p:txBody>
      </p:sp>
      <p:sp>
        <p:nvSpPr>
          <p:cNvPr id="55303" name="Text Box 8"/>
          <p:cNvSpPr txBox="1">
            <a:spLocks noChangeAspect="1" noChangeArrowheads="1"/>
          </p:cNvSpPr>
          <p:nvPr/>
        </p:nvSpPr>
        <p:spPr bwMode="auto">
          <a:xfrm>
            <a:off x="5976938" y="1678781"/>
            <a:ext cx="68480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 i="1">
                <a:latin typeface="Arial" charset="0"/>
                <a:cs typeface="Arial" charset="0"/>
              </a:rPr>
              <a:t>CAPRIN1</a:t>
            </a:r>
          </a:p>
        </p:txBody>
      </p:sp>
      <p:sp>
        <p:nvSpPr>
          <p:cNvPr id="55304" name="Text Box 9"/>
          <p:cNvSpPr txBox="1">
            <a:spLocks noChangeAspect="1" noChangeArrowheads="1"/>
          </p:cNvSpPr>
          <p:nvPr/>
        </p:nvSpPr>
        <p:spPr bwMode="auto">
          <a:xfrm>
            <a:off x="6516292" y="1678781"/>
            <a:ext cx="54373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 i="1">
                <a:latin typeface="Arial" charset="0"/>
                <a:cs typeface="Arial" charset="0"/>
              </a:rPr>
              <a:t>NAT10</a:t>
            </a:r>
          </a:p>
        </p:txBody>
      </p:sp>
      <p:sp>
        <p:nvSpPr>
          <p:cNvPr id="55305" name="Text Box 10"/>
          <p:cNvSpPr txBox="1">
            <a:spLocks noChangeAspect="1" noChangeArrowheads="1"/>
          </p:cNvSpPr>
          <p:nvPr/>
        </p:nvSpPr>
        <p:spPr bwMode="auto">
          <a:xfrm>
            <a:off x="2814637" y="1678781"/>
            <a:ext cx="4796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 i="1">
                <a:latin typeface="Arial" charset="0"/>
                <a:cs typeface="Arial" charset="0"/>
              </a:rPr>
              <a:t>CD59</a:t>
            </a:r>
          </a:p>
        </p:txBody>
      </p:sp>
      <p:sp>
        <p:nvSpPr>
          <p:cNvPr id="55306" name="Text Box 11"/>
          <p:cNvSpPr txBox="1">
            <a:spLocks noChangeAspect="1" noChangeArrowheads="1"/>
          </p:cNvSpPr>
          <p:nvPr/>
        </p:nvSpPr>
        <p:spPr bwMode="auto">
          <a:xfrm>
            <a:off x="3137298" y="1678781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 i="1">
                <a:latin typeface="Arial" charset="0"/>
                <a:cs typeface="Arial" charset="0"/>
              </a:rPr>
              <a:t>FBXO3</a:t>
            </a:r>
          </a:p>
        </p:txBody>
      </p:sp>
      <p:sp>
        <p:nvSpPr>
          <p:cNvPr id="55307" name="Line 12"/>
          <p:cNvSpPr>
            <a:spLocks noChangeAspect="1" noChangeShapeType="1"/>
          </p:cNvSpPr>
          <p:nvPr/>
        </p:nvSpPr>
        <p:spPr bwMode="auto">
          <a:xfrm>
            <a:off x="2118123" y="1238250"/>
            <a:ext cx="501610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08" name="Text Box 13"/>
          <p:cNvSpPr txBox="1">
            <a:spLocks noChangeAspect="1" noChangeArrowheads="1"/>
          </p:cNvSpPr>
          <p:nvPr/>
        </p:nvSpPr>
        <p:spPr bwMode="auto">
          <a:xfrm>
            <a:off x="2099073" y="987028"/>
            <a:ext cx="102784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>
                <a:latin typeface="Arial" charset="0"/>
                <a:cs typeface="Arial" charset="0"/>
              </a:rPr>
              <a:t>Forward Strand</a:t>
            </a:r>
            <a:r>
              <a:rPr lang="en-GB" sz="135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55309" name="Text Box 14"/>
          <p:cNvSpPr txBox="1">
            <a:spLocks noChangeAspect="1" noChangeArrowheads="1"/>
          </p:cNvSpPr>
          <p:nvPr/>
        </p:nvSpPr>
        <p:spPr bwMode="auto">
          <a:xfrm>
            <a:off x="3589735" y="726281"/>
            <a:ext cx="159845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350" dirty="0">
                <a:latin typeface="Calibri Light" charset="0"/>
                <a:ea typeface="Calibri Light" charset="0"/>
                <a:cs typeface="Calibri Light" charset="0"/>
              </a:rPr>
              <a:t>Chromosome 11p13</a:t>
            </a:r>
          </a:p>
        </p:txBody>
      </p:sp>
      <p:sp>
        <p:nvSpPr>
          <p:cNvPr id="55310" name="Text Box 15"/>
          <p:cNvSpPr txBox="1">
            <a:spLocks noChangeAspect="1" noChangeArrowheads="1"/>
          </p:cNvSpPr>
          <p:nvPr/>
        </p:nvSpPr>
        <p:spPr bwMode="auto">
          <a:xfrm>
            <a:off x="2314576" y="1260872"/>
            <a:ext cx="63350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>
                <a:solidFill>
                  <a:schemeClr val="bg2"/>
                </a:solidFill>
                <a:latin typeface="Arial" charset="0"/>
                <a:cs typeface="Arial" charset="0"/>
              </a:rPr>
              <a:t>33.65Mb</a:t>
            </a:r>
          </a:p>
        </p:txBody>
      </p:sp>
      <p:sp>
        <p:nvSpPr>
          <p:cNvPr id="55311" name="Text Box 16"/>
          <p:cNvSpPr txBox="1">
            <a:spLocks noChangeAspect="1" noChangeArrowheads="1"/>
          </p:cNvSpPr>
          <p:nvPr/>
        </p:nvSpPr>
        <p:spPr bwMode="auto">
          <a:xfrm>
            <a:off x="4221957" y="1260872"/>
            <a:ext cx="63350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>
                <a:solidFill>
                  <a:schemeClr val="bg2"/>
                </a:solidFill>
                <a:latin typeface="Arial" charset="0"/>
                <a:cs typeface="Arial" charset="0"/>
              </a:rPr>
              <a:t>33.85Mb</a:t>
            </a:r>
          </a:p>
        </p:txBody>
      </p:sp>
      <p:sp>
        <p:nvSpPr>
          <p:cNvPr id="55312" name="Text Box 17"/>
          <p:cNvSpPr txBox="1">
            <a:spLocks noChangeAspect="1" noChangeArrowheads="1"/>
          </p:cNvSpPr>
          <p:nvPr/>
        </p:nvSpPr>
        <p:spPr bwMode="auto">
          <a:xfrm>
            <a:off x="6051948" y="1260872"/>
            <a:ext cx="63350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>
                <a:solidFill>
                  <a:schemeClr val="bg2"/>
                </a:solidFill>
                <a:latin typeface="Arial" charset="0"/>
                <a:cs typeface="Arial" charset="0"/>
              </a:rPr>
              <a:t>34.05Mb</a:t>
            </a:r>
          </a:p>
        </p:txBody>
      </p:sp>
      <p:sp>
        <p:nvSpPr>
          <p:cNvPr id="55313" name="Line 18"/>
          <p:cNvSpPr>
            <a:spLocks noChangeAspect="1" noChangeShapeType="1"/>
          </p:cNvSpPr>
          <p:nvPr/>
        </p:nvSpPr>
        <p:spPr bwMode="auto">
          <a:xfrm>
            <a:off x="2544366" y="1238250"/>
            <a:ext cx="0" cy="5596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14" name="Line 19"/>
          <p:cNvSpPr>
            <a:spLocks noChangeAspect="1" noChangeShapeType="1"/>
          </p:cNvSpPr>
          <p:nvPr/>
        </p:nvSpPr>
        <p:spPr bwMode="auto">
          <a:xfrm>
            <a:off x="4396979" y="1238250"/>
            <a:ext cx="0" cy="5596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15" name="Line 20"/>
          <p:cNvSpPr>
            <a:spLocks noChangeAspect="1" noChangeShapeType="1"/>
          </p:cNvSpPr>
          <p:nvPr/>
        </p:nvSpPr>
        <p:spPr bwMode="auto">
          <a:xfrm>
            <a:off x="6230541" y="1238250"/>
            <a:ext cx="0" cy="5596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16" name="Line 21"/>
          <p:cNvSpPr>
            <a:spLocks noChangeAspect="1" noChangeShapeType="1"/>
          </p:cNvSpPr>
          <p:nvPr/>
        </p:nvSpPr>
        <p:spPr bwMode="auto">
          <a:xfrm>
            <a:off x="2262188" y="1550194"/>
            <a:ext cx="25836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17" name="Line 22"/>
          <p:cNvSpPr>
            <a:spLocks noChangeAspect="1" noChangeShapeType="1"/>
          </p:cNvSpPr>
          <p:nvPr/>
        </p:nvSpPr>
        <p:spPr bwMode="auto">
          <a:xfrm flipH="1">
            <a:off x="6950869" y="1551385"/>
            <a:ext cx="17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18" name="Line 23"/>
          <p:cNvSpPr>
            <a:spLocks noChangeAspect="1" noChangeShapeType="1"/>
          </p:cNvSpPr>
          <p:nvPr/>
        </p:nvSpPr>
        <p:spPr bwMode="auto">
          <a:xfrm flipH="1">
            <a:off x="2081213" y="1550194"/>
            <a:ext cx="192881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19" name="Line 24"/>
          <p:cNvSpPr>
            <a:spLocks noChangeAspect="1" noChangeShapeType="1"/>
          </p:cNvSpPr>
          <p:nvPr/>
        </p:nvSpPr>
        <p:spPr bwMode="auto">
          <a:xfrm>
            <a:off x="7116366" y="1551385"/>
            <a:ext cx="1571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20" name="Text Box 25"/>
          <p:cNvSpPr txBox="1">
            <a:spLocks noChangeAspect="1" noChangeArrowheads="1"/>
          </p:cNvSpPr>
          <p:nvPr/>
        </p:nvSpPr>
        <p:spPr bwMode="auto">
          <a:xfrm>
            <a:off x="6902054" y="1678781"/>
            <a:ext cx="55015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 i="1">
                <a:latin typeface="Arial" charset="0"/>
                <a:cs typeface="Arial" charset="0"/>
              </a:rPr>
              <a:t>ABTB2</a:t>
            </a:r>
          </a:p>
        </p:txBody>
      </p:sp>
      <p:sp>
        <p:nvSpPr>
          <p:cNvPr id="55321" name="Text Box 26"/>
          <p:cNvSpPr txBox="1">
            <a:spLocks noChangeAspect="1" noChangeArrowheads="1"/>
          </p:cNvSpPr>
          <p:nvPr/>
        </p:nvSpPr>
        <p:spPr bwMode="auto">
          <a:xfrm>
            <a:off x="2093119" y="1678781"/>
            <a:ext cx="6591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 i="1">
                <a:latin typeface="Arial" charset="0"/>
                <a:cs typeface="Arial" charset="0"/>
              </a:rPr>
              <a:t>C11orf41</a:t>
            </a:r>
          </a:p>
        </p:txBody>
      </p:sp>
      <p:sp>
        <p:nvSpPr>
          <p:cNvPr id="55322" name="Line 27"/>
          <p:cNvSpPr>
            <a:spLocks noChangeAspect="1" noChangeShapeType="1"/>
          </p:cNvSpPr>
          <p:nvPr/>
        </p:nvSpPr>
        <p:spPr bwMode="auto">
          <a:xfrm flipV="1">
            <a:off x="4912519" y="2547938"/>
            <a:ext cx="0" cy="654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23" name="Line 28"/>
          <p:cNvSpPr>
            <a:spLocks noChangeAspect="1" noChangeShapeType="1"/>
          </p:cNvSpPr>
          <p:nvPr/>
        </p:nvSpPr>
        <p:spPr bwMode="auto">
          <a:xfrm>
            <a:off x="4912519" y="2547938"/>
            <a:ext cx="2119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24" name="Text Box 29"/>
          <p:cNvSpPr txBox="1">
            <a:spLocks noChangeAspect="1" noChangeArrowheads="1"/>
          </p:cNvSpPr>
          <p:nvPr/>
        </p:nvSpPr>
        <p:spPr bwMode="auto">
          <a:xfrm>
            <a:off x="4812506" y="2551510"/>
            <a:ext cx="3000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350">
                <a:solidFill>
                  <a:srgbClr val="FF0000"/>
                </a:solidFill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55325" name="Text Box 30"/>
          <p:cNvSpPr txBox="1">
            <a:spLocks noChangeAspect="1" noChangeArrowheads="1"/>
          </p:cNvSpPr>
          <p:nvPr/>
        </p:nvSpPr>
        <p:spPr bwMode="auto">
          <a:xfrm>
            <a:off x="4714574" y="1987154"/>
            <a:ext cx="97334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endParaRPr lang="en-GB" sz="90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 eaLnBrk="1" hangingPunct="1"/>
            <a:r>
              <a:rPr lang="en-GB" sz="900">
                <a:solidFill>
                  <a:srgbClr val="FF0000"/>
                </a:solidFill>
                <a:latin typeface="Arial" charset="0"/>
                <a:cs typeface="Arial" charset="0"/>
              </a:rPr>
              <a:t>VIRUS </a:t>
            </a:r>
          </a:p>
          <a:p>
            <a:pPr algn="ctr" eaLnBrk="1" hangingPunct="1"/>
            <a:r>
              <a:rPr lang="en-GB" sz="900">
                <a:solidFill>
                  <a:srgbClr val="FF0000"/>
                </a:solidFill>
                <a:latin typeface="Arial" charset="0"/>
                <a:cs typeface="Arial" charset="0"/>
              </a:rPr>
              <a:t>INTEGRATION</a:t>
            </a:r>
          </a:p>
        </p:txBody>
      </p:sp>
      <p:graphicFrame>
        <p:nvGraphicFramePr>
          <p:cNvPr id="55326" name="Object 2"/>
          <p:cNvGraphicFramePr>
            <a:graphicFrameLocks noChangeAspect="1"/>
          </p:cNvGraphicFramePr>
          <p:nvPr/>
        </p:nvGraphicFramePr>
        <p:xfrm>
          <a:off x="4314826" y="1874044"/>
          <a:ext cx="270272" cy="1044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" name="Chart" r:id="rId4" imgW="6477000" imgH="4038600" progId="Excel.Chart.8">
                  <p:embed/>
                </p:oleObj>
              </mc:Choice>
              <mc:Fallback>
                <p:oleObj name="Chart" r:id="rId4" imgW="6477000" imgH="4038600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2862" t="25711" r="47563" b="25858"/>
                      <a:stretch>
                        <a:fillRect/>
                      </a:stretch>
                    </p:blipFill>
                    <p:spPr bwMode="auto">
                      <a:xfrm>
                        <a:off x="4314826" y="1874044"/>
                        <a:ext cx="270272" cy="1044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7" name="Object 3"/>
          <p:cNvGraphicFramePr>
            <a:graphicFrameLocks noChangeAspect="1"/>
          </p:cNvGraphicFramePr>
          <p:nvPr/>
        </p:nvGraphicFramePr>
        <p:xfrm>
          <a:off x="6162675" y="2165748"/>
          <a:ext cx="276225" cy="70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" name="Chart" r:id="rId6" imgW="6477000" imgH="4038600" progId="Excel.Chart.8">
                  <p:embed/>
                </p:oleObj>
              </mc:Choice>
              <mc:Fallback>
                <p:oleObj name="Chart" r:id="rId6" imgW="6477000" imgH="4038600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940" t="39296" r="37274" b="27956"/>
                      <a:stretch>
                        <a:fillRect/>
                      </a:stretch>
                    </p:blipFill>
                    <p:spPr bwMode="auto">
                      <a:xfrm>
                        <a:off x="6162675" y="2165748"/>
                        <a:ext cx="276225" cy="70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8" name="Object 4"/>
          <p:cNvGraphicFramePr>
            <a:graphicFrameLocks noChangeAspect="1"/>
          </p:cNvGraphicFramePr>
          <p:nvPr/>
        </p:nvGraphicFramePr>
        <p:xfrm>
          <a:off x="7065169" y="2444354"/>
          <a:ext cx="228600" cy="496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" name="Chart" r:id="rId7" imgW="6477000" imgH="4038600" progId="Excel.Chart.8">
                  <p:embed/>
                </p:oleObj>
              </mc:Choice>
              <mc:Fallback>
                <p:oleObj name="Chart" r:id="rId7" imgW="6477000" imgH="4038600" progId="Excel.Char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4683" t="52246" r="17229" b="24742"/>
                      <a:stretch>
                        <a:fillRect/>
                      </a:stretch>
                    </p:blipFill>
                    <p:spPr bwMode="auto">
                      <a:xfrm>
                        <a:off x="7065169" y="2444354"/>
                        <a:ext cx="228600" cy="496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9" name="Object 5"/>
          <p:cNvGraphicFramePr>
            <a:graphicFrameLocks noChangeAspect="1"/>
          </p:cNvGraphicFramePr>
          <p:nvPr/>
        </p:nvGraphicFramePr>
        <p:xfrm>
          <a:off x="6675835" y="2316956"/>
          <a:ext cx="245269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" name="Chart" r:id="rId8" imgW="6477000" imgH="4038600" progId="Excel.Chart.8">
                  <p:embed/>
                </p:oleObj>
              </mc:Choice>
              <mc:Fallback>
                <p:oleObj name="Chart" r:id="rId8" imgW="6477000" imgH="4038600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3937" t="46341" r="27382" b="24742"/>
                      <a:stretch>
                        <a:fillRect/>
                      </a:stretch>
                    </p:blipFill>
                    <p:spPr bwMode="auto">
                      <a:xfrm>
                        <a:off x="6675835" y="2316956"/>
                        <a:ext cx="245269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30" name="Object 6"/>
          <p:cNvGraphicFramePr>
            <a:graphicFrameLocks noChangeAspect="1"/>
          </p:cNvGraphicFramePr>
          <p:nvPr/>
        </p:nvGraphicFramePr>
        <p:xfrm>
          <a:off x="2182416" y="2270523"/>
          <a:ext cx="322659" cy="677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" name="Chart" r:id="rId9" imgW="6477000" imgH="4038600" progId="Excel.Chart.8">
                  <p:embed/>
                </p:oleObj>
              </mc:Choice>
              <mc:Fallback>
                <p:oleObj name="Chart" r:id="rId9" imgW="6477000" imgH="4038600" progId="Excel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1627" t="43866" r="78935" b="24319"/>
                      <a:stretch>
                        <a:fillRect/>
                      </a:stretch>
                    </p:blipFill>
                    <p:spPr bwMode="auto">
                      <a:xfrm>
                        <a:off x="2182416" y="2270523"/>
                        <a:ext cx="322659" cy="6774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31" name="Object 7"/>
          <p:cNvGraphicFramePr>
            <a:graphicFrameLocks noChangeAspect="1"/>
          </p:cNvGraphicFramePr>
          <p:nvPr/>
        </p:nvGraphicFramePr>
        <p:xfrm>
          <a:off x="2850356" y="2052638"/>
          <a:ext cx="315516" cy="850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" name="Chart" r:id="rId10" imgW="6477000" imgH="4038600" progId="Excel.Chart.8">
                  <p:embed/>
                </p:oleObj>
              </mc:Choice>
              <mc:Fallback>
                <p:oleObj name="Chart" r:id="rId10" imgW="6477000" imgH="4038600" progId="Excel.Char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658" t="33690" r="69112" b="26387"/>
                      <a:stretch>
                        <a:fillRect/>
                      </a:stretch>
                    </p:blipFill>
                    <p:spPr bwMode="auto">
                      <a:xfrm>
                        <a:off x="2850356" y="2052638"/>
                        <a:ext cx="315516" cy="850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32" name="Object 8"/>
          <p:cNvGraphicFramePr>
            <a:graphicFrameLocks noChangeAspect="1"/>
          </p:cNvGraphicFramePr>
          <p:nvPr/>
        </p:nvGraphicFramePr>
        <p:xfrm>
          <a:off x="3268266" y="2030016"/>
          <a:ext cx="322659" cy="787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" name="Chart" r:id="rId11" imgW="6477000" imgH="4038600" progId="Excel.Chart.8">
                  <p:embed/>
                </p:oleObj>
              </mc:Choice>
              <mc:Fallback>
                <p:oleObj name="Chart" r:id="rId11" imgW="6477000" imgH="4038600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245" t="32794" r="58316" b="30246"/>
                      <a:stretch>
                        <a:fillRect/>
                      </a:stretch>
                    </p:blipFill>
                    <p:spPr bwMode="auto">
                      <a:xfrm>
                        <a:off x="3268266" y="2030016"/>
                        <a:ext cx="322659" cy="787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33" name="Object 9"/>
          <p:cNvGraphicFramePr>
            <a:graphicFrameLocks noChangeAspect="1"/>
          </p:cNvGraphicFramePr>
          <p:nvPr/>
        </p:nvGraphicFramePr>
        <p:xfrm>
          <a:off x="1639492" y="1577579"/>
          <a:ext cx="221456" cy="1664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" name="Chart" r:id="rId12" imgW="6477000" imgH="4038600" progId="Excel.Chart.8">
                  <p:embed/>
                </p:oleObj>
              </mc:Choice>
              <mc:Fallback>
                <p:oleObj name="Chart" r:id="rId12" imgW="6477000" imgH="4038600" progId="Excel.Char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98" t="11548" r="88025" b="10284"/>
                      <a:stretch>
                        <a:fillRect/>
                      </a:stretch>
                    </p:blipFill>
                    <p:spPr bwMode="auto">
                      <a:xfrm>
                        <a:off x="1639492" y="1577579"/>
                        <a:ext cx="221456" cy="1664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34" name="Line 39"/>
          <p:cNvSpPr>
            <a:spLocks noChangeShapeType="1"/>
          </p:cNvSpPr>
          <p:nvPr/>
        </p:nvSpPr>
        <p:spPr bwMode="auto">
          <a:xfrm>
            <a:off x="1815704" y="2701529"/>
            <a:ext cx="556379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335" name="Text Box 40"/>
          <p:cNvSpPr txBox="1">
            <a:spLocks noChangeArrowheads="1"/>
          </p:cNvSpPr>
          <p:nvPr/>
        </p:nvSpPr>
        <p:spPr bwMode="auto">
          <a:xfrm rot="16200000">
            <a:off x="980409" y="2456929"/>
            <a:ext cx="9669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900">
                <a:latin typeface="Arial" charset="0"/>
                <a:cs typeface="Arial" charset="0"/>
              </a:rPr>
              <a:t>Fold Difference</a:t>
            </a:r>
          </a:p>
        </p:txBody>
      </p:sp>
      <p:grpSp>
        <p:nvGrpSpPr>
          <p:cNvPr id="55336" name="Group 41"/>
          <p:cNvGrpSpPr>
            <a:grpSpLocks/>
          </p:cNvGrpSpPr>
          <p:nvPr/>
        </p:nvGrpSpPr>
        <p:grpSpPr bwMode="auto">
          <a:xfrm>
            <a:off x="1556147" y="3412331"/>
            <a:ext cx="1089422" cy="701279"/>
            <a:chOff x="3323" y="1909"/>
            <a:chExt cx="915" cy="589"/>
          </a:xfrm>
        </p:grpSpPr>
        <p:graphicFrame>
          <p:nvGraphicFramePr>
            <p:cNvPr id="55340" name="Object 10"/>
            <p:cNvGraphicFramePr>
              <a:graphicFrameLocks noChangeAspect="1"/>
            </p:cNvGraphicFramePr>
            <p:nvPr/>
          </p:nvGraphicFramePr>
          <p:xfrm>
            <a:off x="4146" y="2035"/>
            <a:ext cx="92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2" name="Chart" r:id="rId13" imgW="6477000" imgH="4038600" progId="Excel.Chart.8">
                    <p:embed/>
                  </p:oleObj>
                </mc:Choice>
                <mc:Fallback>
                  <p:oleObj name="Chart" r:id="rId13" imgW="6477000" imgH="4038600" progId="Excel.Char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5916" t="45439" r="11884" b="40453"/>
                        <a:stretch>
                          <a:fillRect/>
                        </a:stretch>
                      </p:blipFill>
                      <p:spPr bwMode="auto">
                        <a:xfrm>
                          <a:off x="4146" y="2035"/>
                          <a:ext cx="92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41" name="Text Box 43"/>
            <p:cNvSpPr txBox="1">
              <a:spLocks noChangeArrowheads="1"/>
            </p:cNvSpPr>
            <p:nvPr/>
          </p:nvSpPr>
          <p:spPr bwMode="auto">
            <a:xfrm>
              <a:off x="3323" y="1909"/>
              <a:ext cx="893" cy="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GB" sz="900">
                  <a:latin typeface="Arial" charset="0"/>
                  <a:cs typeface="Arial" charset="0"/>
                </a:rPr>
                <a:t>Relative to:</a:t>
              </a:r>
            </a:p>
            <a:p>
              <a:pPr algn="ctr" eaLnBrk="1" hangingPunct="1"/>
              <a:r>
                <a:rPr lang="en-GB" sz="900">
                  <a:latin typeface="Arial" charset="0"/>
                  <a:cs typeface="Arial" charset="0"/>
                </a:rPr>
                <a:t>Leukaemia panel</a:t>
              </a:r>
            </a:p>
            <a:p>
              <a:pPr algn="ctr" eaLnBrk="1" hangingPunct="1">
                <a:lnSpc>
                  <a:spcPct val="120000"/>
                </a:lnSpc>
              </a:pPr>
              <a:r>
                <a:rPr lang="en-GB" sz="900">
                  <a:latin typeface="Arial" charset="0"/>
                  <a:cs typeface="Arial" charset="0"/>
                </a:rPr>
                <a:t>DP1 T cells</a:t>
              </a:r>
            </a:p>
            <a:p>
              <a:pPr algn="ctr" eaLnBrk="1" hangingPunct="1">
                <a:lnSpc>
                  <a:spcPct val="120000"/>
                </a:lnSpc>
              </a:pPr>
              <a:r>
                <a:rPr lang="en-GB" sz="900">
                  <a:latin typeface="Arial" charset="0"/>
                  <a:cs typeface="Arial" charset="0"/>
                </a:rPr>
                <a:t>DP2 T cells</a:t>
              </a:r>
            </a:p>
          </p:txBody>
        </p:sp>
      </p:grpSp>
      <p:pic>
        <p:nvPicPr>
          <p:cNvPr id="55337" name="Picture 93" descr="Picture1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69" y="3275410"/>
            <a:ext cx="3461147" cy="93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38" name="Text Box 2"/>
          <p:cNvSpPr txBox="1">
            <a:spLocks noChangeArrowheads="1"/>
          </p:cNvSpPr>
          <p:nvPr/>
        </p:nvSpPr>
        <p:spPr bwMode="auto">
          <a:xfrm>
            <a:off x="1552575" y="195262"/>
            <a:ext cx="58352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>
                <a:latin typeface="Calibri Light" charset="0"/>
                <a:ea typeface="Calibri Light" charset="0"/>
                <a:cs typeface="Calibri Light" charset="0"/>
                <a:sym typeface="Symbol" charset="0"/>
              </a:rPr>
              <a:t>Enhancer-mediated insertional mutagenesis...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5339" name="Picture 4" descr="New Imag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29" y="3013472"/>
            <a:ext cx="1257300" cy="167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1_Custom Design 15">
      <a:dk1>
        <a:srgbClr val="000000"/>
      </a:dk1>
      <a:lt1>
        <a:srgbClr val="FFFFFF"/>
      </a:lt1>
      <a:dk2>
        <a:srgbClr val="004359"/>
      </a:dk2>
      <a:lt2>
        <a:srgbClr val="808080"/>
      </a:lt2>
      <a:accent1>
        <a:srgbClr val="7FA1AC"/>
      </a:accent1>
      <a:accent2>
        <a:srgbClr val="004359"/>
      </a:accent2>
      <a:accent3>
        <a:srgbClr val="FFFFFF"/>
      </a:accent3>
      <a:accent4>
        <a:srgbClr val="000000"/>
      </a:accent4>
      <a:accent5>
        <a:srgbClr val="C0CDD2"/>
      </a:accent5>
      <a:accent6>
        <a:srgbClr val="003C50"/>
      </a:accent6>
      <a:hlink>
        <a:srgbClr val="459CBD"/>
      </a:hlink>
      <a:folHlink>
        <a:srgbClr val="B25D86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5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59CBD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9917</TotalTime>
  <Words>1056</Words>
  <Application>Microsoft Macintosh PowerPoint</Application>
  <PresentationFormat>On-screen Show (16:9)</PresentationFormat>
  <Paragraphs>457</Paragraphs>
  <Slides>28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Calibri</vt:lpstr>
      <vt:lpstr>Calibri Light</vt:lpstr>
      <vt:lpstr>MS PGothic</vt:lpstr>
      <vt:lpstr>ＭＳ Ｐゴシック</vt:lpstr>
      <vt:lpstr>Symbol</vt:lpstr>
      <vt:lpstr>Times New Roman</vt:lpstr>
      <vt:lpstr>Arial</vt:lpstr>
      <vt:lpstr>Default Design</vt:lpstr>
      <vt:lpstr>Custom Design</vt:lpstr>
      <vt:lpstr>1_Custom Design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HSC gene therapy: delivery of proteins to other tissues Potential to treat diseases with CNS manifestations</vt:lpstr>
      <vt:lpstr> MLD: preservation of motor and cognitive function (Biffi et al.) </vt:lpstr>
      <vt:lpstr>PowerPoint Presentation</vt:lpstr>
      <vt:lpstr>PowerPoint Presentation</vt:lpstr>
      <vt:lpstr>PowerPoint Presentation</vt:lpstr>
      <vt:lpstr>PowerPoint Presentation</vt:lpstr>
      <vt:lpstr>Technological innovation and new targets…                             </vt:lpstr>
      <vt:lpstr>PowerPoint Presentation</vt:lpstr>
      <vt:lpstr>PowerPoint Presentation</vt:lpstr>
      <vt:lpstr>PowerPoint Presentation</vt:lpstr>
    </vt:vector>
  </TitlesOfParts>
  <Company>manor farm barn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thrasher</dc:creator>
  <cp:lastModifiedBy>Microsoft Office User</cp:lastModifiedBy>
  <cp:revision>1394</cp:revision>
  <dcterms:created xsi:type="dcterms:W3CDTF">2002-05-30T06:11:42Z</dcterms:created>
  <dcterms:modified xsi:type="dcterms:W3CDTF">2018-11-28T01:55:47Z</dcterms:modified>
</cp:coreProperties>
</file>